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416" r:id="rId3"/>
    <p:sldId id="256" r:id="rId5"/>
    <p:sldId id="417" r:id="rId6"/>
    <p:sldId id="418" r:id="rId7"/>
    <p:sldId id="419" r:id="rId8"/>
    <p:sldId id="435" r:id="rId9"/>
    <p:sldId id="484" r:id="rId10"/>
    <p:sldId id="420" r:id="rId11"/>
    <p:sldId id="424" r:id="rId12"/>
    <p:sldId id="449" r:id="rId13"/>
    <p:sldId id="471" r:id="rId14"/>
    <p:sldId id="450" r:id="rId15"/>
    <p:sldId id="462" r:id="rId16"/>
    <p:sldId id="453" r:id="rId17"/>
    <p:sldId id="455" r:id="rId18"/>
    <p:sldId id="452" r:id="rId19"/>
    <p:sldId id="454" r:id="rId20"/>
    <p:sldId id="456" r:id="rId21"/>
    <p:sldId id="457" r:id="rId22"/>
    <p:sldId id="458" r:id="rId23"/>
    <p:sldId id="482" r:id="rId24"/>
    <p:sldId id="486" r:id="rId25"/>
    <p:sldId id="440"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F8A"/>
    <a:srgbClr val="438264"/>
    <a:srgbClr val="CBE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1815" autoAdjust="0"/>
  </p:normalViewPr>
  <p:slideViewPr>
    <p:cSldViewPr snapToGrid="0" showGuides="1">
      <p:cViewPr>
        <p:scale>
          <a:sx n="33" d="100"/>
          <a:sy n="33" d="100"/>
        </p:scale>
        <p:origin x="-1062" y="-211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85" d="100"/>
          <a:sy n="85" d="100"/>
        </p:scale>
        <p:origin x="-94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8.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B527277-E030-4F94-9E48-41BA097BBD5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9B3240-6187-484C-8ECE-A5E8A5F4427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B30D4-6BAD-4D5B-948D-6A733C4911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25B65-800A-41A7-99D0-FCA25FAEF0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dirty="0" smtClean="0">
                <a:solidFill>
                  <a:srgbClr val="EEECE1">
                    <a:lumMod val="25000"/>
                  </a:srgbClr>
                </a:solidFill>
                <a:latin typeface="微软雅黑" panose="020B0503020204020204" charset="-122"/>
                <a:ea typeface="微软雅黑" panose="020B0503020204020204" charset="-122"/>
              </a:rPr>
              <a:t>PPT</a:t>
            </a:r>
            <a:r>
              <a:rPr lang="zh-CN" altLang="en-US" sz="1200" dirty="0" smtClean="0">
                <a:solidFill>
                  <a:srgbClr val="EEECE1">
                    <a:lumMod val="25000"/>
                  </a:srgbClr>
                </a:solidFill>
                <a:latin typeface="微软雅黑" panose="020B0503020204020204" charset="-122"/>
                <a:ea typeface="微软雅黑" panose="020B0503020204020204" charset="-122"/>
              </a:rPr>
              <a:t>模板：       </a:t>
            </a:r>
            <a:r>
              <a:rPr lang="en-US" altLang="zh-CN" sz="1200" dirty="0" smtClean="0">
                <a:solidFill>
                  <a:srgbClr val="EEECE1">
                    <a:lumMod val="25000"/>
                  </a:srgbClr>
                </a:solidFill>
                <a:latin typeface="微软雅黑" panose="020B0503020204020204" charset="-122"/>
                <a:ea typeface="微软雅黑" panose="020B0503020204020204" charset="-122"/>
                <a:hlinkClick r:id="rId3"/>
              </a:rPr>
              <a:t>www.1ppt.com/moban/</a:t>
            </a:r>
            <a:r>
              <a:rPr lang="en-US" altLang="zh-CN" sz="1200" dirty="0" smtClean="0">
                <a:solidFill>
                  <a:srgbClr val="EEECE1">
                    <a:lumMod val="25000"/>
                  </a:srgbClr>
                </a:solidFill>
                <a:latin typeface="微软雅黑" panose="020B0503020204020204" charset="-122"/>
                <a:ea typeface="微软雅黑" panose="020B0503020204020204" charset="-122"/>
              </a:rPr>
              <a:t>                    </a:t>
            </a:r>
            <a:r>
              <a:rPr lang="zh-CN" altLang="en-US" sz="1200" dirty="0" smtClean="0">
                <a:solidFill>
                  <a:srgbClr val="EEECE1">
                    <a:lumMod val="25000"/>
                  </a:srgbClr>
                </a:solidFill>
                <a:latin typeface="微软雅黑" panose="020B0503020204020204" charset="-122"/>
                <a:ea typeface="微软雅黑" panose="020B0503020204020204" charset="-122"/>
              </a:rPr>
              <a:t>行业</a:t>
            </a:r>
            <a:r>
              <a:rPr lang="en-US" altLang="zh-CN" sz="1200" dirty="0" smtClean="0">
                <a:solidFill>
                  <a:srgbClr val="EEECE1">
                    <a:lumMod val="25000"/>
                  </a:srgbClr>
                </a:solidFill>
                <a:latin typeface="微软雅黑" panose="020B0503020204020204" charset="-122"/>
                <a:ea typeface="微软雅黑" panose="020B0503020204020204" charset="-122"/>
              </a:rPr>
              <a:t>PPT</a:t>
            </a:r>
            <a:r>
              <a:rPr lang="zh-CN" altLang="en-US" sz="1200" dirty="0" smtClean="0">
                <a:solidFill>
                  <a:srgbClr val="EEECE1">
                    <a:lumMod val="25000"/>
                  </a:srgbClr>
                </a:solidFill>
                <a:latin typeface="微软雅黑" panose="020B0503020204020204" charset="-122"/>
                <a:ea typeface="微软雅黑" panose="020B0503020204020204" charset="-122"/>
              </a:rPr>
              <a:t>模板：</a:t>
            </a:r>
            <a:r>
              <a:rPr lang="en-US" altLang="zh-CN" sz="1200" dirty="0" smtClean="0">
                <a:solidFill>
                  <a:srgbClr val="EEECE1">
                    <a:lumMod val="25000"/>
                  </a:srgbClr>
                </a:solidFill>
                <a:latin typeface="微软雅黑" panose="020B0503020204020204" charset="-122"/>
                <a:ea typeface="微软雅黑" panose="020B0503020204020204" charset="-122"/>
                <a:hlinkClick r:id="rId4"/>
              </a:rPr>
              <a:t>www.1ppt.com/hangye/</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zh-CN" altLang="en-US" sz="1200" dirty="0" smtClean="0">
                <a:solidFill>
                  <a:srgbClr val="EEECE1">
                    <a:lumMod val="25000"/>
                  </a:srgbClr>
                </a:solidFill>
                <a:latin typeface="微软雅黑" panose="020B0503020204020204" charset="-122"/>
                <a:ea typeface="微软雅黑" panose="020B0503020204020204" charset="-122"/>
              </a:rPr>
              <a:t>节日</a:t>
            </a:r>
            <a:r>
              <a:rPr lang="en-US" altLang="zh-CN" sz="1200" dirty="0" smtClean="0">
                <a:solidFill>
                  <a:srgbClr val="EEECE1">
                    <a:lumMod val="25000"/>
                  </a:srgbClr>
                </a:solidFill>
                <a:latin typeface="微软雅黑" panose="020B0503020204020204" charset="-122"/>
                <a:ea typeface="微软雅黑" panose="020B0503020204020204" charset="-122"/>
              </a:rPr>
              <a:t>PPT</a:t>
            </a:r>
            <a:r>
              <a:rPr lang="zh-CN" altLang="en-US" sz="1200" dirty="0" smtClean="0">
                <a:solidFill>
                  <a:srgbClr val="EEECE1">
                    <a:lumMod val="25000"/>
                  </a:srgbClr>
                </a:solidFill>
                <a:latin typeface="微软雅黑" panose="020B0503020204020204" charset="-122"/>
                <a:ea typeface="微软雅黑" panose="020B0503020204020204" charset="-122"/>
              </a:rPr>
              <a:t>模板：</a:t>
            </a:r>
            <a:r>
              <a:rPr lang="en-US" altLang="zh-CN" sz="1200" dirty="0" smtClean="0">
                <a:solidFill>
                  <a:srgbClr val="EEECE1">
                    <a:lumMod val="25000"/>
                  </a:srgbClr>
                </a:solidFill>
                <a:latin typeface="微软雅黑" panose="020B0503020204020204" charset="-122"/>
                <a:ea typeface="微软雅黑" panose="020B0503020204020204" charset="-122"/>
                <a:hlinkClick r:id="rId5"/>
              </a:rPr>
              <a:t>www.1ppt.com/jieri/</a:t>
            </a:r>
            <a:r>
              <a:rPr lang="en-US" altLang="zh-CN" sz="1200" dirty="0" smtClean="0">
                <a:solidFill>
                  <a:srgbClr val="EEECE1">
                    <a:lumMod val="25000"/>
                  </a:srgbClr>
                </a:solidFill>
                <a:latin typeface="微软雅黑" panose="020B0503020204020204" charset="-122"/>
                <a:ea typeface="微软雅黑" panose="020B0503020204020204" charset="-122"/>
              </a:rPr>
              <a:t>                          PPT</a:t>
            </a:r>
            <a:r>
              <a:rPr lang="zh-CN" altLang="en-US" sz="1200" dirty="0" smtClean="0">
                <a:solidFill>
                  <a:srgbClr val="EEECE1">
                    <a:lumMod val="25000"/>
                  </a:srgbClr>
                </a:solidFill>
                <a:latin typeface="微软雅黑" panose="020B0503020204020204" charset="-122"/>
                <a:ea typeface="微软雅黑" panose="020B0503020204020204" charset="-122"/>
              </a:rPr>
              <a:t>素材：       </a:t>
            </a:r>
            <a:r>
              <a:rPr lang="en-US" altLang="zh-CN" sz="1200" dirty="0" smtClean="0">
                <a:solidFill>
                  <a:srgbClr val="EEECE1">
                    <a:lumMod val="25000"/>
                  </a:srgbClr>
                </a:solidFill>
                <a:latin typeface="微软雅黑" panose="020B0503020204020204" charset="-122"/>
                <a:ea typeface="微软雅黑" panose="020B0503020204020204" charset="-122"/>
                <a:hlinkClick r:id="rId6"/>
              </a:rPr>
              <a:t>www.1ppt.com/sucai/</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en-US" altLang="zh-CN" sz="1200" dirty="0" smtClean="0">
                <a:solidFill>
                  <a:srgbClr val="EEECE1">
                    <a:lumMod val="25000"/>
                  </a:srgbClr>
                </a:solidFill>
                <a:latin typeface="微软雅黑" panose="020B0503020204020204" charset="-122"/>
                <a:ea typeface="微软雅黑" panose="020B0503020204020204" charset="-122"/>
              </a:rPr>
              <a:t>PPT</a:t>
            </a:r>
            <a:r>
              <a:rPr lang="zh-CN" altLang="en-US" sz="1200" dirty="0" smtClean="0">
                <a:solidFill>
                  <a:srgbClr val="EEECE1">
                    <a:lumMod val="25000"/>
                  </a:srgbClr>
                </a:solidFill>
                <a:latin typeface="微软雅黑" panose="020B0503020204020204" charset="-122"/>
                <a:ea typeface="微软雅黑" panose="020B0503020204020204" charset="-122"/>
              </a:rPr>
              <a:t>背景图片：</a:t>
            </a:r>
            <a:r>
              <a:rPr lang="en-US" altLang="zh-CN" sz="1200" dirty="0" smtClean="0">
                <a:solidFill>
                  <a:srgbClr val="EEECE1">
                    <a:lumMod val="25000"/>
                  </a:srgbClr>
                </a:solidFill>
                <a:latin typeface="微软雅黑" panose="020B0503020204020204" charset="-122"/>
                <a:ea typeface="微软雅黑" panose="020B0503020204020204" charset="-122"/>
                <a:hlinkClick r:id="rId7"/>
              </a:rPr>
              <a:t>www.1ppt.com/beijing/</a:t>
            </a:r>
            <a:r>
              <a:rPr lang="en-US" altLang="zh-CN" sz="1200" dirty="0" smtClean="0">
                <a:solidFill>
                  <a:srgbClr val="EEECE1">
                    <a:lumMod val="25000"/>
                  </a:srgbClr>
                </a:solidFill>
                <a:latin typeface="微软雅黑" panose="020B0503020204020204" charset="-122"/>
                <a:ea typeface="微软雅黑" panose="020B0503020204020204" charset="-122"/>
              </a:rPr>
              <a:t>                     PPT</a:t>
            </a:r>
            <a:r>
              <a:rPr lang="zh-CN" altLang="en-US" sz="1200" dirty="0" smtClean="0">
                <a:solidFill>
                  <a:srgbClr val="EEECE1">
                    <a:lumMod val="25000"/>
                  </a:srgbClr>
                </a:solidFill>
                <a:latin typeface="微软雅黑" panose="020B0503020204020204" charset="-122"/>
                <a:ea typeface="微软雅黑" panose="020B0503020204020204" charset="-122"/>
              </a:rPr>
              <a:t>图表：       </a:t>
            </a:r>
            <a:r>
              <a:rPr lang="en-US" altLang="zh-CN" sz="1200" dirty="0" smtClean="0">
                <a:solidFill>
                  <a:srgbClr val="EEECE1">
                    <a:lumMod val="25000"/>
                  </a:srgbClr>
                </a:solidFill>
                <a:latin typeface="微软雅黑" panose="020B0503020204020204" charset="-122"/>
                <a:ea typeface="微软雅黑" panose="020B0503020204020204" charset="-122"/>
                <a:hlinkClick r:id="rId8"/>
              </a:rPr>
              <a:t>www.1ppt.com/tubiao/</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zh-CN" altLang="en-US" sz="1200" dirty="0" smtClean="0">
                <a:solidFill>
                  <a:srgbClr val="EEECE1">
                    <a:lumMod val="25000"/>
                  </a:srgbClr>
                </a:solidFill>
                <a:latin typeface="微软雅黑" panose="020B0503020204020204" charset="-122"/>
                <a:ea typeface="微软雅黑" panose="020B0503020204020204" charset="-122"/>
              </a:rPr>
              <a:t>优秀</a:t>
            </a:r>
            <a:r>
              <a:rPr lang="en-US" altLang="zh-CN" sz="1200" dirty="0" smtClean="0">
                <a:solidFill>
                  <a:srgbClr val="EEECE1">
                    <a:lumMod val="25000"/>
                  </a:srgbClr>
                </a:solidFill>
                <a:latin typeface="微软雅黑" panose="020B0503020204020204" charset="-122"/>
                <a:ea typeface="微软雅黑" panose="020B0503020204020204" charset="-122"/>
              </a:rPr>
              <a:t>PPT</a:t>
            </a:r>
            <a:r>
              <a:rPr lang="zh-CN" altLang="en-US" sz="1200" dirty="0" smtClean="0">
                <a:solidFill>
                  <a:srgbClr val="EEECE1">
                    <a:lumMod val="25000"/>
                  </a:srgbClr>
                </a:solidFill>
                <a:latin typeface="微软雅黑" panose="020B0503020204020204" charset="-122"/>
                <a:ea typeface="微软雅黑" panose="020B0503020204020204" charset="-122"/>
              </a:rPr>
              <a:t>下载：</a:t>
            </a:r>
            <a:r>
              <a:rPr lang="en-US" altLang="zh-CN" sz="1200" dirty="0" smtClean="0">
                <a:solidFill>
                  <a:srgbClr val="EEECE1">
                    <a:lumMod val="25000"/>
                  </a:srgbClr>
                </a:solidFill>
                <a:latin typeface="微软雅黑" panose="020B0503020204020204" charset="-122"/>
                <a:ea typeface="微软雅黑" panose="020B0503020204020204" charset="-122"/>
                <a:hlinkClick r:id="rId9"/>
              </a:rPr>
              <a:t>www.1ppt.com/xiazai/</a:t>
            </a:r>
            <a:r>
              <a:rPr lang="en-US" altLang="zh-CN" sz="1200" dirty="0" smtClean="0">
                <a:solidFill>
                  <a:srgbClr val="EEECE1">
                    <a:lumMod val="25000"/>
                  </a:srgbClr>
                </a:solidFill>
                <a:latin typeface="微软雅黑" panose="020B0503020204020204" charset="-122"/>
                <a:ea typeface="微软雅黑" panose="020B0503020204020204" charset="-122"/>
              </a:rPr>
              <a:t>                       PPT</a:t>
            </a:r>
            <a:r>
              <a:rPr lang="zh-CN" altLang="en-US" sz="1200" dirty="0" smtClean="0">
                <a:solidFill>
                  <a:srgbClr val="EEECE1">
                    <a:lumMod val="25000"/>
                  </a:srgbClr>
                </a:solidFill>
                <a:latin typeface="微软雅黑" panose="020B0503020204020204" charset="-122"/>
                <a:ea typeface="微软雅黑" panose="020B0503020204020204" charset="-122"/>
              </a:rPr>
              <a:t>教程：       </a:t>
            </a:r>
            <a:r>
              <a:rPr lang="en-US" altLang="zh-CN" sz="1200" dirty="0" smtClean="0">
                <a:solidFill>
                  <a:srgbClr val="EEECE1">
                    <a:lumMod val="25000"/>
                  </a:srgbClr>
                </a:solidFill>
                <a:latin typeface="微软雅黑" panose="020B0503020204020204" charset="-122"/>
                <a:ea typeface="微软雅黑" panose="020B0503020204020204" charset="-122"/>
                <a:hlinkClick r:id="rId10"/>
              </a:rPr>
              <a:t>www.1ppt.com/powerpoint/</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en-US" altLang="zh-CN" sz="1200" dirty="0" smtClean="0">
                <a:solidFill>
                  <a:srgbClr val="EEECE1">
                    <a:lumMod val="25000"/>
                  </a:srgbClr>
                </a:solidFill>
                <a:latin typeface="微软雅黑" panose="020B0503020204020204" charset="-122"/>
                <a:ea typeface="微软雅黑" panose="020B0503020204020204" charset="-122"/>
              </a:rPr>
              <a:t>Word</a:t>
            </a:r>
            <a:r>
              <a:rPr lang="zh-CN" altLang="en-US" sz="1200" dirty="0" smtClean="0">
                <a:solidFill>
                  <a:srgbClr val="EEECE1">
                    <a:lumMod val="25000"/>
                  </a:srgbClr>
                </a:solidFill>
                <a:latin typeface="微软雅黑" panose="020B0503020204020204" charset="-122"/>
                <a:ea typeface="微软雅黑" panose="020B0503020204020204" charset="-122"/>
              </a:rPr>
              <a:t>教程：    </a:t>
            </a:r>
            <a:r>
              <a:rPr lang="en-US" altLang="zh-CN" sz="1200" dirty="0" smtClean="0">
                <a:solidFill>
                  <a:srgbClr val="EEECE1">
                    <a:lumMod val="25000"/>
                  </a:srgbClr>
                </a:solidFill>
                <a:latin typeface="微软雅黑" panose="020B0503020204020204" charset="-122"/>
                <a:ea typeface="微软雅黑" panose="020B0503020204020204" charset="-122"/>
                <a:hlinkClick r:id="rId11"/>
              </a:rPr>
              <a:t>www.1ppt.com/word/</a:t>
            </a:r>
            <a:r>
              <a:rPr lang="en-US" altLang="zh-CN" sz="1200" dirty="0" smtClean="0">
                <a:solidFill>
                  <a:srgbClr val="EEECE1">
                    <a:lumMod val="25000"/>
                  </a:srgbClr>
                </a:solidFill>
                <a:latin typeface="微软雅黑" panose="020B0503020204020204" charset="-122"/>
                <a:ea typeface="微软雅黑" panose="020B0503020204020204" charset="-122"/>
              </a:rPr>
              <a:t>                        Excel</a:t>
            </a:r>
            <a:r>
              <a:rPr lang="zh-CN" altLang="en-US" sz="1200" dirty="0" smtClean="0">
                <a:solidFill>
                  <a:srgbClr val="EEECE1">
                    <a:lumMod val="25000"/>
                  </a:srgbClr>
                </a:solidFill>
                <a:latin typeface="微软雅黑" panose="020B0503020204020204" charset="-122"/>
                <a:ea typeface="微软雅黑" panose="020B0503020204020204" charset="-122"/>
              </a:rPr>
              <a:t>教程：     </a:t>
            </a:r>
            <a:r>
              <a:rPr lang="en-US" altLang="zh-CN" sz="1200" dirty="0" smtClean="0">
                <a:solidFill>
                  <a:srgbClr val="EEECE1">
                    <a:lumMod val="25000"/>
                  </a:srgbClr>
                </a:solidFill>
                <a:latin typeface="微软雅黑" panose="020B0503020204020204" charset="-122"/>
                <a:ea typeface="微软雅黑" panose="020B0503020204020204" charset="-122"/>
                <a:hlinkClick r:id="rId12"/>
              </a:rPr>
              <a:t>www.1ppt.com/excel/</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zh-CN" altLang="en-US" sz="1200" dirty="0" smtClean="0">
                <a:solidFill>
                  <a:srgbClr val="EEECE1">
                    <a:lumMod val="25000"/>
                  </a:srgbClr>
                </a:solidFill>
                <a:latin typeface="微软雅黑" panose="020B0503020204020204" charset="-122"/>
                <a:ea typeface="微软雅黑" panose="020B0503020204020204" charset="-122"/>
              </a:rPr>
              <a:t>个人简历：      </a:t>
            </a:r>
            <a:r>
              <a:rPr lang="en-US" altLang="zh-CN" sz="1200" dirty="0" smtClean="0">
                <a:solidFill>
                  <a:srgbClr val="EEECE1">
                    <a:lumMod val="25000"/>
                  </a:srgbClr>
                </a:solidFill>
                <a:latin typeface="微软雅黑" panose="020B0503020204020204" charset="-122"/>
                <a:ea typeface="微软雅黑" panose="020B0503020204020204" charset="-122"/>
                <a:hlinkClick r:id="rId13"/>
              </a:rPr>
              <a:t>www.1ppt.com/jianli/</a:t>
            </a:r>
            <a:r>
              <a:rPr lang="en-US" altLang="zh-CN" sz="1200" dirty="0" smtClean="0">
                <a:solidFill>
                  <a:srgbClr val="EEECE1">
                    <a:lumMod val="25000"/>
                  </a:srgbClr>
                </a:solidFill>
                <a:latin typeface="微软雅黑" panose="020B0503020204020204" charset="-122"/>
                <a:ea typeface="微软雅黑" panose="020B0503020204020204" charset="-122"/>
              </a:rPr>
              <a:t>                         PPT</a:t>
            </a:r>
            <a:r>
              <a:rPr lang="zh-CN" altLang="en-US" sz="1200" dirty="0" smtClean="0">
                <a:solidFill>
                  <a:srgbClr val="EEECE1">
                    <a:lumMod val="25000"/>
                  </a:srgbClr>
                </a:solidFill>
                <a:latin typeface="微软雅黑" panose="020B0503020204020204" charset="-122"/>
                <a:ea typeface="微软雅黑" panose="020B0503020204020204" charset="-122"/>
              </a:rPr>
              <a:t>课件：       </a:t>
            </a:r>
            <a:r>
              <a:rPr lang="en-US" altLang="zh-CN" sz="1200" dirty="0" smtClean="0">
                <a:solidFill>
                  <a:srgbClr val="EEECE1">
                    <a:lumMod val="25000"/>
                  </a:srgbClr>
                </a:solidFill>
                <a:latin typeface="微软雅黑" panose="020B0503020204020204" charset="-122"/>
                <a:ea typeface="微软雅黑" panose="020B0503020204020204" charset="-122"/>
                <a:hlinkClick r:id="rId14"/>
              </a:rPr>
              <a:t>www.1ppt.com/kejian/</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zh-CN" altLang="en-US" sz="1200" dirty="0" smtClean="0">
                <a:solidFill>
                  <a:srgbClr val="EEECE1">
                    <a:lumMod val="25000"/>
                  </a:srgbClr>
                </a:solidFill>
                <a:latin typeface="微软雅黑" panose="020B0503020204020204" charset="-122"/>
                <a:ea typeface="微软雅黑" panose="020B0503020204020204" charset="-122"/>
              </a:rPr>
              <a:t>手抄报：          </a:t>
            </a:r>
            <a:r>
              <a:rPr lang="en-US" altLang="zh-CN" sz="1200" dirty="0" smtClean="0">
                <a:solidFill>
                  <a:srgbClr val="EEECE1">
                    <a:lumMod val="25000"/>
                  </a:srgbClr>
                </a:solidFill>
                <a:latin typeface="微软雅黑" panose="020B0503020204020204" charset="-122"/>
                <a:ea typeface="微软雅黑" panose="020B0503020204020204" charset="-122"/>
                <a:hlinkClick r:id="rId15"/>
              </a:rPr>
              <a:t>www.1ppt.com/shouchaobao/</a:t>
            </a:r>
            <a:r>
              <a:rPr lang="en-US" altLang="zh-CN" sz="1200" dirty="0" smtClean="0">
                <a:solidFill>
                  <a:srgbClr val="EEECE1">
                    <a:lumMod val="25000"/>
                  </a:srgbClr>
                </a:solidFill>
                <a:latin typeface="微软雅黑" panose="020B0503020204020204" charset="-122"/>
                <a:ea typeface="微软雅黑" panose="020B0503020204020204" charset="-122"/>
              </a:rPr>
              <a:t>          </a:t>
            </a:r>
            <a:r>
              <a:rPr lang="zh-CN" altLang="en-US" sz="1200" dirty="0" smtClean="0">
                <a:solidFill>
                  <a:srgbClr val="EEECE1">
                    <a:lumMod val="25000"/>
                  </a:srgbClr>
                </a:solidFill>
                <a:latin typeface="微软雅黑" panose="020B0503020204020204" charset="-122"/>
                <a:ea typeface="微软雅黑" panose="020B0503020204020204" charset="-122"/>
              </a:rPr>
              <a:t>试题下载：      </a:t>
            </a:r>
            <a:r>
              <a:rPr lang="en-US" altLang="zh-CN" sz="1200" dirty="0" smtClean="0">
                <a:solidFill>
                  <a:srgbClr val="EEECE1">
                    <a:lumMod val="25000"/>
                  </a:srgbClr>
                </a:solidFill>
                <a:latin typeface="微软雅黑" panose="020B0503020204020204" charset="-122"/>
                <a:ea typeface="微软雅黑" panose="020B0503020204020204" charset="-122"/>
                <a:hlinkClick r:id="rId16"/>
              </a:rPr>
              <a:t>www.1ppt.com/shiti/</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en-US" altLang="zh-CN" sz="1200" dirty="0" smtClean="0">
              <a:solidFill>
                <a:srgbClr val="EEECE1">
                  <a:lumMod val="25000"/>
                </a:srgbClr>
              </a:solidFill>
              <a:latin typeface="微软雅黑" panose="020B0503020204020204" charset="-122"/>
              <a:ea typeface="微软雅黑" panose="020B0503020204020204" charset="-122"/>
            </a:endParaRPr>
          </a:p>
          <a:p>
            <a:r>
              <a:rPr lang="zh-CN" altLang="en-US" sz="1200" dirty="0" smtClean="0">
                <a:solidFill>
                  <a:srgbClr val="EEECE1">
                    <a:lumMod val="25000"/>
                  </a:srgbClr>
                </a:solidFill>
                <a:latin typeface="微软雅黑" panose="020B0503020204020204" charset="-122"/>
                <a:ea typeface="微软雅黑" panose="020B0503020204020204" charset="-122"/>
              </a:rPr>
              <a:t>教案下载：      </a:t>
            </a:r>
            <a:r>
              <a:rPr lang="en-US" altLang="zh-CN" sz="1200" dirty="0" smtClean="0">
                <a:solidFill>
                  <a:srgbClr val="EEECE1">
                    <a:lumMod val="25000"/>
                  </a:srgbClr>
                </a:solidFill>
                <a:latin typeface="微软雅黑" panose="020B0503020204020204" charset="-122"/>
                <a:ea typeface="微软雅黑" panose="020B0503020204020204" charset="-122"/>
                <a:hlinkClick r:id="rId17"/>
              </a:rPr>
              <a:t>www.1ppt.com/jiaoan/</a:t>
            </a:r>
            <a:r>
              <a:rPr lang="en-US" altLang="zh-CN" sz="1200" dirty="0" smtClean="0">
                <a:solidFill>
                  <a:srgbClr val="EEECE1">
                    <a:lumMod val="25000"/>
                  </a:srgbClr>
                </a:solidFill>
                <a:latin typeface="微软雅黑" panose="020B0503020204020204" charset="-122"/>
                <a:ea typeface="微软雅黑" panose="020B0503020204020204" charset="-122"/>
              </a:rPr>
              <a:t>                       </a:t>
            </a:r>
            <a:r>
              <a:rPr lang="zh-CN" altLang="en-US" sz="1200" dirty="0" smtClean="0">
                <a:solidFill>
                  <a:srgbClr val="EEECE1">
                    <a:lumMod val="25000"/>
                  </a:srgbClr>
                </a:solidFill>
                <a:latin typeface="微软雅黑" panose="020B0503020204020204" charset="-122"/>
                <a:ea typeface="微软雅黑" panose="020B0503020204020204" charset="-122"/>
              </a:rPr>
              <a:t>字体下载：      </a:t>
            </a:r>
            <a:r>
              <a:rPr lang="en-US" altLang="zh-CN" sz="1200" dirty="0" smtClean="0">
                <a:solidFill>
                  <a:srgbClr val="EEECE1">
                    <a:lumMod val="25000"/>
                  </a:srgbClr>
                </a:solidFill>
                <a:latin typeface="微软雅黑" panose="020B0503020204020204" charset="-122"/>
                <a:ea typeface="微软雅黑" panose="020B0503020204020204" charset="-122"/>
                <a:hlinkClick r:id="rId18"/>
              </a:rPr>
              <a:t>www.1ppt.com/ziti/</a:t>
            </a:r>
            <a:r>
              <a:rPr lang="en-US" altLang="zh-CN" sz="1200" dirty="0" smtClean="0">
                <a:solidFill>
                  <a:srgbClr val="EEECE1">
                    <a:lumMod val="25000"/>
                  </a:srgbClr>
                </a:solidFill>
                <a:latin typeface="微软雅黑" panose="020B0503020204020204" charset="-122"/>
                <a:ea typeface="微软雅黑" panose="020B0503020204020204" charset="-122"/>
              </a:rPr>
              <a:t>              </a:t>
            </a:r>
            <a:endParaRPr lang="zh-CN" altLang="en-US" sz="1200" dirty="0" smtClean="0">
              <a:solidFill>
                <a:srgbClr val="EEECE1">
                  <a:lumMod val="25000"/>
                </a:srgbClr>
              </a:solidFill>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825B65-800A-41A7-99D0-FCA25FAEF0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2"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49"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A644EF-8460-48BF-B9EA-F432207B163C}" type="slidenum">
              <a:rPr lang="zh-CN" altLang="en-US" smtClean="0"/>
            </a:fld>
            <a:endParaRPr lang="zh-CN" altLang="en-US"/>
          </a:p>
        </p:txBody>
      </p:sp>
      <p:sp>
        <p:nvSpPr>
          <p:cNvPr id="11" name="矩形 10"/>
          <p:cNvSpPr/>
          <p:nvPr userDrawn="1"/>
        </p:nvSpPr>
        <p:spPr>
          <a:xfrm>
            <a:off x="8325228" y="4545177"/>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0E9587-1CE5-4235-A736-5D4F3DCB62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A644EF-8460-48BF-B9EA-F432207B16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E9587-1CE5-4235-A736-5D4F3DCB62DC}"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644EF-8460-48BF-B9EA-F432207B16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tags" Target="../tags/tag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tags" Target="../tags/tag5.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tags" Target="../tags/tag8.xml"/><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9.xml"/><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tags" Target="../tags/tag1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1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1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tags" Target="../tags/tag14.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tags" Target="../tags/tag16.xml"/><Relationship Id="rId2" Type="http://schemas.openxmlformats.org/officeDocument/2006/relationships/image" Target="../media/image10.png"/><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hyperlink" Target="https://kt9l78.axshare.com/#id=uy2b39&amp;p=%E7%99%BB%E5%BD%95%E7%95%8C%E9%9D%A2" TargetMode="Externa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tags" Target="../tags/tag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tags" Target="../tags/tag3.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10.png"/><Relationship Id="rId1" Type="http://schemas.openxmlformats.org/officeDocument/2006/relationships/hyperlink" Target="https://ub0po9.axshare.com/#id=di049a&amp;p=%E6%88%BF%E9%97%B4&amp;g=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01263"/>
            <a:ext cx="12192000" cy="4255477"/>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1" cstate="screen"/>
          <a:stretch>
            <a:fillRect/>
          </a:stretch>
        </p:blipFill>
        <p:spPr>
          <a:xfrm>
            <a:off x="-404445" y="0"/>
            <a:ext cx="6096000" cy="6096000"/>
          </a:xfrm>
          <a:prstGeom prst="rect">
            <a:avLst/>
          </a:prstGeom>
        </p:spPr>
      </p:pic>
      <p:pic>
        <p:nvPicPr>
          <p:cNvPr id="4" name="图片 3"/>
          <p:cNvPicPr>
            <a:picLocks noChangeAspect="1"/>
          </p:cNvPicPr>
          <p:nvPr/>
        </p:nvPicPr>
        <p:blipFill>
          <a:blip r:embed="rId2" cstate="screen"/>
          <a:stretch>
            <a:fillRect/>
          </a:stretch>
        </p:blipFill>
        <p:spPr>
          <a:xfrm>
            <a:off x="10199080" y="3714369"/>
            <a:ext cx="2168769" cy="3143631"/>
          </a:xfrm>
          <a:prstGeom prst="rect">
            <a:avLst/>
          </a:prstGeom>
        </p:spPr>
      </p:pic>
      <p:sp>
        <p:nvSpPr>
          <p:cNvPr id="5" name="文本框 4"/>
          <p:cNvSpPr txBox="1"/>
          <p:nvPr/>
        </p:nvSpPr>
        <p:spPr>
          <a:xfrm>
            <a:off x="4878993" y="1725304"/>
            <a:ext cx="7299960" cy="1568450"/>
          </a:xfrm>
          <a:prstGeom prst="rect">
            <a:avLst/>
          </a:prstGeom>
          <a:noFill/>
        </p:spPr>
        <p:txBody>
          <a:bodyPr wrap="none" rtlCol="0">
            <a:spAutoFit/>
          </a:bodyPr>
          <a:lstStyle/>
          <a:p>
            <a:pPr algn="ctr"/>
            <a:r>
              <a:rPr lang="zh-CN" altLang="en-US" sz="9600" b="1" spc="-300" dirty="0" smtClean="0">
                <a:ln w="19050">
                  <a:solidFill>
                    <a:schemeClr val="bg1"/>
                  </a:solidFill>
                </a:ln>
                <a:solidFill>
                  <a:srgbClr val="438264"/>
                </a:solidFill>
                <a:cs typeface="+mn-ea"/>
                <a:sym typeface="+mn-lt"/>
              </a:rPr>
              <a:t>原型设计报告</a:t>
            </a:r>
            <a:endParaRPr lang="zh-CN" altLang="en-US" sz="9600" b="1" spc="-300" dirty="0">
              <a:ln w="19050">
                <a:solidFill>
                  <a:schemeClr val="bg1"/>
                </a:solidFill>
              </a:ln>
              <a:solidFill>
                <a:srgbClr val="438264"/>
              </a:solidFill>
              <a:cs typeface="+mn-ea"/>
              <a:sym typeface="+mn-lt"/>
            </a:endParaRPr>
          </a:p>
        </p:txBody>
      </p:sp>
      <p:sp>
        <p:nvSpPr>
          <p:cNvPr id="6" name="文本框 5"/>
          <p:cNvSpPr txBox="1"/>
          <p:nvPr/>
        </p:nvSpPr>
        <p:spPr>
          <a:xfrm>
            <a:off x="7072047" y="3429224"/>
            <a:ext cx="2672080" cy="521970"/>
          </a:xfrm>
          <a:prstGeom prst="rect">
            <a:avLst/>
          </a:prstGeom>
          <a:noFill/>
        </p:spPr>
        <p:txBody>
          <a:bodyPr wrap="none" rtlCol="0">
            <a:spAutoFit/>
          </a:bodyPr>
          <a:lstStyle/>
          <a:p>
            <a:r>
              <a:rPr lang="zh-CN" sz="2800" dirty="0">
                <a:solidFill>
                  <a:srgbClr val="438264"/>
                </a:solidFill>
                <a:ea typeface="宋体" panose="02010600030101010101" pitchFamily="2" charset="-122"/>
                <a:cs typeface="+mn-ea"/>
                <a:sym typeface="+mn-lt"/>
              </a:rPr>
              <a:t>共享位置捉迷藏</a:t>
            </a:r>
            <a:endParaRPr lang="zh-CN" sz="2800" dirty="0">
              <a:solidFill>
                <a:srgbClr val="438264"/>
              </a:solidFill>
              <a:ea typeface="宋体" panose="02010600030101010101" pitchFamily="2" charset="-122"/>
              <a:cs typeface="+mn-ea"/>
              <a:sym typeface="+mn-lt"/>
            </a:endParaRPr>
          </a:p>
        </p:txBody>
      </p:sp>
      <p:sp>
        <p:nvSpPr>
          <p:cNvPr id="8" name="文本框 5"/>
          <p:cNvSpPr txBox="1"/>
          <p:nvPr/>
        </p:nvSpPr>
        <p:spPr>
          <a:xfrm>
            <a:off x="5993329" y="4447510"/>
            <a:ext cx="4437380" cy="368300"/>
          </a:xfrm>
          <a:prstGeom prst="rect">
            <a:avLst/>
          </a:prstGeom>
          <a:noFill/>
        </p:spPr>
        <p:txBody>
          <a:bodyPr wrap="none" rtlCol="0">
            <a:spAutoFit/>
          </a:bodyPr>
          <a:lstStyle/>
          <a:p>
            <a:pPr algn="r"/>
            <a:r>
              <a:rPr lang="zh-CN" dirty="0" smtClean="0">
                <a:solidFill>
                  <a:srgbClr val="63AF8A"/>
                </a:solidFill>
                <a:ea typeface="宋体" panose="02010600030101010101" pitchFamily="2" charset="-122"/>
                <a:cs typeface="+mn-ea"/>
                <a:sym typeface="+mn-lt"/>
              </a:rPr>
              <a:t>汇报小组：深藏</a:t>
            </a:r>
            <a:r>
              <a:rPr lang="en-US" altLang="zh-CN" dirty="0" smtClean="0">
                <a:solidFill>
                  <a:srgbClr val="63AF8A"/>
                </a:solidFill>
                <a:ea typeface="宋体" panose="02010600030101010101" pitchFamily="2" charset="-122"/>
                <a:cs typeface="+mn-ea"/>
                <a:sym typeface="+mn-lt"/>
              </a:rPr>
              <a:t>blue</a:t>
            </a:r>
            <a:r>
              <a:rPr lang="en-US" altLang="zh-CN" dirty="0" smtClean="0">
                <a:solidFill>
                  <a:srgbClr val="63AF8A"/>
                </a:solidFill>
                <a:cs typeface="+mn-ea"/>
                <a:sym typeface="+mn-lt"/>
              </a:rPr>
              <a:t>   </a:t>
            </a:r>
            <a:r>
              <a:rPr lang="zh-CN" altLang="en-US" dirty="0" smtClean="0">
                <a:solidFill>
                  <a:srgbClr val="63AF8A"/>
                </a:solidFill>
                <a:ea typeface="宋体" panose="02010600030101010101" pitchFamily="2" charset="-122"/>
                <a:cs typeface="+mn-ea"/>
                <a:sym typeface="+mn-lt"/>
              </a:rPr>
              <a:t>汇报</a:t>
            </a:r>
            <a:r>
              <a:rPr lang="zh-CN" altLang="en-US" dirty="0" smtClean="0">
                <a:solidFill>
                  <a:srgbClr val="63AF8A"/>
                </a:solidFill>
                <a:cs typeface="+mn-ea"/>
                <a:sym typeface="+mn-lt"/>
              </a:rPr>
              <a:t>时间：</a:t>
            </a:r>
            <a:r>
              <a:rPr lang="en-US" altLang="zh-CN" dirty="0" smtClean="0">
                <a:solidFill>
                  <a:srgbClr val="63AF8A"/>
                </a:solidFill>
                <a:cs typeface="+mn-ea"/>
                <a:sym typeface="+mn-lt"/>
              </a:rPr>
              <a:t>2023.4.1</a:t>
            </a:r>
            <a:endParaRPr lang="zh-CN" altLang="en-US" dirty="0">
              <a:solidFill>
                <a:srgbClr val="63AF8A"/>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out)">
                                      <p:cBhvr>
                                        <p:cTn id="15" dur="2000"/>
                                        <p:tgtEl>
                                          <p:spTgt spid="5"/>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par>
                          <p:cTn id="21" fill="hold">
                            <p:stCondLst>
                              <p:cond delay="3500"/>
                            </p:stCondLst>
                            <p:childTnLst>
                              <p:par>
                                <p:cTn id="22" presetID="2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4000"/>
                            </p:stCondLst>
                            <p:childTnLst>
                              <p:par>
                                <p:cTn id="26" presetID="1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ppt_y</p:attrName>
                                        </p:attrNameLst>
                                      </p:cBhvr>
                                      <p:tavLst>
                                        <p:tav tm="0">
                                          <p:val>
                                            <p:strVal val="#ppt_y+#ppt_h*1.125000"/>
                                          </p:val>
                                        </p:tav>
                                        <p:tav tm="100000">
                                          <p:val>
                                            <p:strVal val="#ppt_y"/>
                                          </p:val>
                                        </p:tav>
                                      </p:tavLst>
                                    </p:anim>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2740" y="1087755"/>
            <a:ext cx="2230755" cy="658495"/>
          </a:xfrm>
          <a:prstGeom prst="rect">
            <a:avLst/>
          </a:prstGeom>
          <a:noFill/>
        </p:spPr>
        <p:txBody>
          <a:bodyPr wrap="none" rtlCol="0">
            <a:noAutofit/>
          </a:bodyPr>
          <a:lstStyle/>
          <a:p>
            <a:pPr algn="l"/>
            <a:r>
              <a:rPr lang="zh-CN" altLang="en-US" sz="4000">
                <a:solidFill>
                  <a:srgbClr val="438264"/>
                </a:solidFill>
                <a:cs typeface="+mn-ea"/>
                <a:sym typeface="+mn-lt"/>
              </a:rPr>
              <a:t>选择模式界面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20090" y="3202305"/>
            <a:ext cx="6456045" cy="2229485"/>
          </a:xfrm>
          <a:prstGeom prst="rect">
            <a:avLst/>
          </a:prstGeom>
          <a:noFill/>
          <a:ln w="9525">
            <a:noFill/>
          </a:ln>
        </p:spPr>
        <p:txBody>
          <a:bodyPr>
            <a:noAutofit/>
          </a:bodyPr>
          <a:p>
            <a:pPr indent="266700"/>
            <a:r>
              <a:rPr sz="2400" b="0"/>
              <a:t>点击开始游戏按钮后，将跳转到该界面。本界面提供了3种游戏模式，经典模式，间谍模式，道具卡模式，用户通过点击相应按钮选择游戏模式。用户可以点击玩法介绍查看这三个模式的简单介绍。</a:t>
            </a:r>
            <a:endParaRPr sz="2400" b="0"/>
          </a:p>
        </p:txBody>
      </p:sp>
      <p:pic>
        <p:nvPicPr>
          <p:cNvPr id="5" name="图片 1"/>
          <p:cNvPicPr>
            <a:picLocks noChangeAspect="1"/>
          </p:cNvPicPr>
          <p:nvPr>
            <p:custDataLst>
              <p:tags r:id="rId2"/>
            </p:custDataLst>
          </p:nvPr>
        </p:nvPicPr>
        <p:blipFill>
          <a:blip r:embed="rId3"/>
          <a:stretch>
            <a:fillRect/>
          </a:stretch>
        </p:blipFill>
        <p:spPr>
          <a:xfrm>
            <a:off x="8320405" y="294640"/>
            <a:ext cx="2829560" cy="61442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2740" y="1087755"/>
            <a:ext cx="2230755" cy="658495"/>
          </a:xfrm>
          <a:prstGeom prst="rect">
            <a:avLst/>
          </a:prstGeom>
          <a:noFill/>
        </p:spPr>
        <p:txBody>
          <a:bodyPr wrap="none" rtlCol="0">
            <a:noAutofit/>
          </a:bodyPr>
          <a:lstStyle/>
          <a:p>
            <a:pPr algn="l"/>
            <a:r>
              <a:rPr lang="zh-CN" altLang="en-US" sz="4000">
                <a:solidFill>
                  <a:srgbClr val="438264"/>
                </a:solidFill>
                <a:cs typeface="+mn-ea"/>
                <a:sym typeface="+mn-lt"/>
              </a:rPr>
              <a:t>玩法介绍界面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20090" y="3202305"/>
            <a:ext cx="6456045" cy="2229485"/>
          </a:xfrm>
          <a:prstGeom prst="rect">
            <a:avLst/>
          </a:prstGeom>
          <a:noFill/>
          <a:ln w="9525">
            <a:noFill/>
          </a:ln>
        </p:spPr>
        <p:txBody>
          <a:bodyPr>
            <a:noAutofit/>
          </a:bodyPr>
          <a:p>
            <a:pPr indent="266700"/>
            <a:r>
              <a:rPr lang="zh-CN" sz="2400" b="0">
                <a:ea typeface="宋体" panose="02010600030101010101" pitchFamily="2" charset="-122"/>
              </a:rPr>
              <a:t>该页面对三个模式的玩法做了简单的介绍</a:t>
            </a:r>
            <a:endParaRPr lang="zh-CN" sz="2400" b="0">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8248650" y="294640"/>
            <a:ext cx="2941320" cy="6233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2740" y="1087755"/>
            <a:ext cx="2230755" cy="658495"/>
          </a:xfrm>
          <a:prstGeom prst="rect">
            <a:avLst/>
          </a:prstGeom>
          <a:noFill/>
        </p:spPr>
        <p:txBody>
          <a:bodyPr wrap="none" rtlCol="0">
            <a:noAutofit/>
          </a:bodyPr>
          <a:lstStyle/>
          <a:p>
            <a:pPr algn="l"/>
            <a:r>
              <a:rPr lang="zh-CN" altLang="en-US" sz="4000">
                <a:solidFill>
                  <a:srgbClr val="438264"/>
                </a:solidFill>
                <a:cs typeface="+mn-ea"/>
                <a:sym typeface="+mn-lt"/>
              </a:rPr>
              <a:t>组队界面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2659380"/>
            <a:ext cx="7141210" cy="4647565"/>
          </a:xfrm>
          <a:prstGeom prst="rect">
            <a:avLst/>
          </a:prstGeom>
          <a:noFill/>
          <a:ln w="9525">
            <a:noFill/>
          </a:ln>
        </p:spPr>
        <p:txBody>
          <a:bodyPr>
            <a:noAutofit/>
          </a:bodyPr>
          <a:p>
            <a:pPr indent="266700"/>
            <a:r>
              <a:rPr sz="2400" b="0"/>
              <a:t>页面上方是两个按钮，分别为返回模式选择和打开设置弹窗。</a:t>
            </a:r>
            <a:endParaRPr sz="2400" b="0"/>
          </a:p>
          <a:p>
            <a:pPr indent="266700"/>
            <a:r>
              <a:rPr sz="2400" b="0"/>
              <a:t>页面中间可以上下滑动的部分为房间位置，进入房间后将按顺序加入房间空位，圆圈部分显示玩家微信头像，正下方显示微信昵称，房主的头像右下角有写着“房”字的圆圈标注。</a:t>
            </a:r>
            <a:endParaRPr sz="2400" b="0"/>
          </a:p>
          <a:p>
            <a:pPr indent="266700"/>
            <a:r>
              <a:rPr sz="2400" b="0"/>
              <a:t>页面最下方是聊天板，可以在文本框中输入聊天内容并发送，房主的消息将会在昵称后特别用括号注明“房主”。玩家离开和进入也会有文本显示。文本框右边分别是表情栏和快捷短语栏，可以选择发送提供的表情和快捷短语。</a:t>
            </a:r>
            <a:endParaRPr sz="2400" b="0"/>
          </a:p>
          <a:p>
            <a:pPr indent="266700"/>
            <a:endParaRPr sz="2400" b="0"/>
          </a:p>
        </p:txBody>
      </p:sp>
      <p:pic>
        <p:nvPicPr>
          <p:cNvPr id="7" name="图片 6"/>
          <p:cNvPicPr>
            <a:picLocks noChangeAspect="1"/>
          </p:cNvPicPr>
          <p:nvPr>
            <p:custDataLst>
              <p:tags r:id="rId2"/>
            </p:custDataLst>
          </p:nvPr>
        </p:nvPicPr>
        <p:blipFill>
          <a:blip r:embed="rId3"/>
          <a:stretch>
            <a:fillRect/>
          </a:stretch>
        </p:blipFill>
        <p:spPr>
          <a:xfrm>
            <a:off x="8248650" y="294640"/>
            <a:ext cx="2956560" cy="6423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2740" y="1087755"/>
            <a:ext cx="2230755" cy="658495"/>
          </a:xfrm>
          <a:prstGeom prst="rect">
            <a:avLst/>
          </a:prstGeom>
          <a:noFill/>
        </p:spPr>
        <p:txBody>
          <a:bodyPr wrap="none" rtlCol="0">
            <a:noAutofit/>
          </a:bodyPr>
          <a:lstStyle/>
          <a:p>
            <a:pPr algn="l"/>
            <a:r>
              <a:rPr lang="zh-CN" altLang="en-US" sz="4000">
                <a:solidFill>
                  <a:srgbClr val="438264"/>
                </a:solidFill>
                <a:cs typeface="+mn-ea"/>
                <a:sym typeface="+mn-lt"/>
              </a:rPr>
              <a:t>组队界面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2659380"/>
            <a:ext cx="7141210" cy="2605405"/>
          </a:xfrm>
          <a:prstGeom prst="rect">
            <a:avLst/>
          </a:prstGeom>
          <a:noFill/>
          <a:ln w="9525">
            <a:noFill/>
          </a:ln>
        </p:spPr>
        <p:txBody>
          <a:bodyPr>
            <a:noAutofit/>
          </a:bodyPr>
          <a:p>
            <a:pPr indent="266700"/>
            <a:r>
              <a:rPr sz="2400" b="0"/>
              <a:t>聊天板和房间位置之间为游戏功能区，经典模式中，可选的功能目前有游戏主题下拉菜单，该控件可切换游戏中提供的不同头像库；另外有一个开始游戏/准备游戏的按钮，在成员侧显示为准备游戏，而在房主侧显示为开始游戏。成员全部准备后，房主才可以开始游戏。</a:t>
            </a:r>
            <a:endParaRPr sz="2400" b="0"/>
          </a:p>
        </p:txBody>
      </p:sp>
      <p:pic>
        <p:nvPicPr>
          <p:cNvPr id="7" name="图片 6"/>
          <p:cNvPicPr>
            <a:picLocks noChangeAspect="1"/>
          </p:cNvPicPr>
          <p:nvPr>
            <p:custDataLst>
              <p:tags r:id="rId2"/>
            </p:custDataLst>
          </p:nvPr>
        </p:nvPicPr>
        <p:blipFill>
          <a:blip r:embed="rId3"/>
          <a:stretch>
            <a:fillRect/>
          </a:stretch>
        </p:blipFill>
        <p:spPr>
          <a:xfrm>
            <a:off x="8248650" y="294640"/>
            <a:ext cx="2956560" cy="6423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3140710" cy="658495"/>
          </a:xfrm>
          <a:prstGeom prst="rect">
            <a:avLst/>
          </a:prstGeom>
          <a:noFill/>
        </p:spPr>
        <p:txBody>
          <a:bodyPr wrap="none" rtlCol="0">
            <a:noAutofit/>
          </a:bodyPr>
          <a:lstStyle/>
          <a:p>
            <a:pPr algn="l"/>
            <a:r>
              <a:rPr lang="zh-CN" altLang="en-US" sz="4000">
                <a:solidFill>
                  <a:srgbClr val="438264"/>
                </a:solidFill>
                <a:cs typeface="+mn-ea"/>
                <a:sym typeface="+mn-lt"/>
              </a:rPr>
              <a:t>身份卡及选择头像界面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20090" y="3202305"/>
            <a:ext cx="7418705" cy="2229485"/>
          </a:xfrm>
          <a:prstGeom prst="rect">
            <a:avLst/>
          </a:prstGeom>
          <a:noFill/>
          <a:ln w="9525">
            <a:noFill/>
          </a:ln>
        </p:spPr>
        <p:txBody>
          <a:bodyPr>
            <a:noAutofit/>
          </a:bodyPr>
          <a:p>
            <a:pPr indent="266700"/>
            <a:r>
              <a:rPr sz="2400" b="0"/>
              <a:t>开始游戏后由系统随机分配身份，提供5秒显示时间使玩家确定身份，身份卡关闭后进入选择头像页面，提供1分钟选择时间，使玩家能选择自己喜爱的身份相关头像。</a:t>
            </a:r>
            <a:endParaRPr sz="2400" b="0"/>
          </a:p>
        </p:txBody>
      </p:sp>
      <p:pic>
        <p:nvPicPr>
          <p:cNvPr id="4" name="选择头像界面">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8295640" y="158750"/>
            <a:ext cx="3017520" cy="6400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3140710" cy="658495"/>
          </a:xfrm>
          <a:prstGeom prst="rect">
            <a:avLst/>
          </a:prstGeom>
          <a:noFill/>
        </p:spPr>
        <p:txBody>
          <a:bodyPr wrap="none" rtlCol="0">
            <a:noAutofit/>
          </a:bodyPr>
          <a:lstStyle/>
          <a:p>
            <a:pPr algn="l"/>
            <a:r>
              <a:rPr lang="zh-CN" altLang="en-US" sz="4000">
                <a:solidFill>
                  <a:srgbClr val="438264"/>
                </a:solidFill>
                <a:cs typeface="+mn-ea"/>
                <a:sym typeface="+mn-lt"/>
              </a:rPr>
              <a:t>邀请玩家界面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2529840"/>
          </a:xfrm>
          <a:prstGeom prst="rect">
            <a:avLst/>
          </a:prstGeom>
          <a:noFill/>
          <a:ln w="9525">
            <a:noFill/>
          </a:ln>
        </p:spPr>
        <p:txBody>
          <a:bodyPr>
            <a:noAutofit/>
          </a:bodyPr>
          <a:p>
            <a:pPr indent="266700"/>
            <a:r>
              <a:rPr sz="2400" b="0"/>
              <a:t>游戏结束后展示本场游戏的最终得分情况，显示根据游戏规则得出的玩家排名，以及对应玩家昵称、存活时间和捕获数等，点击“返回房间”按钮可重新返回组队房间进行下一场游戏。</a:t>
            </a:r>
            <a:endParaRPr sz="2400" b="0"/>
          </a:p>
        </p:txBody>
      </p:sp>
      <p:pic>
        <p:nvPicPr>
          <p:cNvPr id="5" name="邀请玩家界面">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8327390" y="294640"/>
            <a:ext cx="2910840" cy="637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3140710" cy="658495"/>
          </a:xfrm>
          <a:prstGeom prst="rect">
            <a:avLst/>
          </a:prstGeom>
          <a:noFill/>
        </p:spPr>
        <p:txBody>
          <a:bodyPr wrap="none" rtlCol="0">
            <a:noAutofit/>
          </a:bodyPr>
          <a:lstStyle/>
          <a:p>
            <a:pPr algn="l"/>
            <a:r>
              <a:rPr lang="zh-CN" altLang="en-US" sz="4000">
                <a:solidFill>
                  <a:srgbClr val="438264"/>
                </a:solidFill>
                <a:cs typeface="+mn-ea"/>
                <a:sym typeface="+mn-lt"/>
              </a:rPr>
              <a:t>游戏设置界面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2411095"/>
          </a:xfrm>
          <a:prstGeom prst="rect">
            <a:avLst/>
          </a:prstGeom>
          <a:noFill/>
          <a:ln w="9525">
            <a:noFill/>
          </a:ln>
        </p:spPr>
        <p:txBody>
          <a:bodyPr>
            <a:noAutofit/>
          </a:bodyPr>
          <a:p>
            <a:pPr indent="266700"/>
            <a:r>
              <a:rPr sz="2400" b="0"/>
              <a:t>在游戏设置界面能进行游戏音效、背景音乐的开与关，满足不同玩家对于音效的需求。后续还可以在此页面进行扩展，添加切换模式、设置时间等功能。</a:t>
            </a:r>
            <a:endParaRPr sz="2400" b="0"/>
          </a:p>
        </p:txBody>
      </p:sp>
      <p:pic>
        <p:nvPicPr>
          <p:cNvPr id="7" name="图片 4"/>
          <p:cNvPicPr>
            <a:picLocks noChangeAspect="1"/>
          </p:cNvPicPr>
          <p:nvPr>
            <p:custDataLst>
              <p:tags r:id="rId2"/>
            </p:custDataLst>
          </p:nvPr>
        </p:nvPicPr>
        <p:blipFill>
          <a:blip r:embed="rId3"/>
          <a:stretch>
            <a:fillRect/>
          </a:stretch>
        </p:blipFill>
        <p:spPr>
          <a:xfrm>
            <a:off x="7550785" y="1458595"/>
            <a:ext cx="3971290" cy="4154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3696970" cy="658495"/>
          </a:xfrm>
          <a:prstGeom prst="rect">
            <a:avLst/>
          </a:prstGeom>
          <a:noFill/>
        </p:spPr>
        <p:txBody>
          <a:bodyPr wrap="none" rtlCol="0">
            <a:noAutofit/>
          </a:bodyPr>
          <a:lstStyle/>
          <a:p>
            <a:pPr algn="l"/>
            <a:r>
              <a:rPr lang="zh-CN" altLang="en-US" sz="4000">
                <a:solidFill>
                  <a:srgbClr val="438264"/>
                </a:solidFill>
                <a:cs typeface="+mn-ea"/>
                <a:sym typeface="+mn-lt"/>
              </a:rPr>
              <a:t>游戏进行中界面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3086735"/>
          </a:xfrm>
          <a:prstGeom prst="rect">
            <a:avLst/>
          </a:prstGeom>
          <a:noFill/>
          <a:ln w="9525">
            <a:noFill/>
          </a:ln>
        </p:spPr>
        <p:txBody>
          <a:bodyPr>
            <a:noAutofit/>
          </a:bodyPr>
          <a:p>
            <a:pPr indent="266700"/>
            <a:r>
              <a:rPr sz="2400" b="0"/>
              <a:t>游戏进行时可通过界面查看各位玩家的位置，双击地图后弹出赛况与聊天板界面，聊天板可用于局内聊天。</a:t>
            </a:r>
            <a:endParaRPr sz="2400" b="0"/>
          </a:p>
          <a:p>
            <a:pPr indent="266700"/>
            <a:r>
              <a:rPr sz="2400" b="0"/>
              <a:t>地图右下角有一个定位按钮，点击可快速定位到自己所在位置</a:t>
            </a:r>
            <a:endParaRPr sz="2400" b="0"/>
          </a:p>
          <a:p>
            <a:pPr indent="266700"/>
            <a:r>
              <a:rPr sz="2400" b="0"/>
              <a:t>上方会显示抓捕者阵营和被抓捕者阵营的人数及游戏进行时间，还可通过上方按钮退出游戏。</a:t>
            </a:r>
            <a:endParaRPr sz="2400" b="0"/>
          </a:p>
        </p:txBody>
      </p:sp>
      <p:pic>
        <p:nvPicPr>
          <p:cNvPr id="11" name="图片 2"/>
          <p:cNvPicPr>
            <a:picLocks noChangeAspect="1"/>
          </p:cNvPicPr>
          <p:nvPr>
            <p:custDataLst>
              <p:tags r:id="rId2"/>
            </p:custDataLst>
          </p:nvPr>
        </p:nvPicPr>
        <p:blipFill>
          <a:blip r:embed="rId3"/>
          <a:stretch>
            <a:fillRect/>
          </a:stretch>
        </p:blipFill>
        <p:spPr>
          <a:xfrm>
            <a:off x="8263255" y="294640"/>
            <a:ext cx="2987040" cy="64312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4232275" cy="658495"/>
          </a:xfrm>
          <a:prstGeom prst="rect">
            <a:avLst/>
          </a:prstGeom>
          <a:noFill/>
        </p:spPr>
        <p:txBody>
          <a:bodyPr wrap="none" rtlCol="0">
            <a:noAutofit/>
          </a:bodyPr>
          <a:lstStyle/>
          <a:p>
            <a:pPr algn="l"/>
            <a:r>
              <a:rPr lang="zh-CN" altLang="en-US" sz="4000">
                <a:solidFill>
                  <a:srgbClr val="438264"/>
                </a:solidFill>
                <a:cs typeface="+mn-ea"/>
                <a:sym typeface="+mn-lt"/>
              </a:rPr>
              <a:t>发起抓到确认界面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1021080"/>
          </a:xfrm>
          <a:prstGeom prst="rect">
            <a:avLst/>
          </a:prstGeom>
          <a:noFill/>
          <a:ln w="9525">
            <a:noFill/>
          </a:ln>
        </p:spPr>
        <p:txBody>
          <a:bodyPr>
            <a:noAutofit/>
          </a:bodyPr>
          <a:p>
            <a:pPr indent="266700"/>
            <a:r>
              <a:rPr sz="2400" b="0"/>
              <a:t>当现实中玩家抓捕成功后，即可点击头像对被抓捕者发起抓捕确认。</a:t>
            </a:r>
            <a:endParaRPr sz="2400" b="0"/>
          </a:p>
        </p:txBody>
      </p:sp>
      <p:pic>
        <p:nvPicPr>
          <p:cNvPr id="9" name="图片 9" descr="L8SSHHJMP4$KBAR~%4WT}7B"/>
          <p:cNvPicPr>
            <a:picLocks noChangeAspect="1"/>
          </p:cNvPicPr>
          <p:nvPr>
            <p:custDataLst>
              <p:tags r:id="rId2"/>
            </p:custDataLst>
          </p:nvPr>
        </p:nvPicPr>
        <p:blipFill>
          <a:blip r:embed="rId3"/>
          <a:stretch>
            <a:fillRect/>
          </a:stretch>
        </p:blipFill>
        <p:spPr>
          <a:xfrm>
            <a:off x="8353425" y="294640"/>
            <a:ext cx="2839085" cy="6179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4232275" cy="658495"/>
          </a:xfrm>
          <a:prstGeom prst="rect">
            <a:avLst/>
          </a:prstGeom>
          <a:noFill/>
        </p:spPr>
        <p:txBody>
          <a:bodyPr wrap="none" rtlCol="0">
            <a:noAutofit/>
          </a:bodyPr>
          <a:lstStyle/>
          <a:p>
            <a:pPr algn="l"/>
            <a:r>
              <a:rPr lang="zh-CN" altLang="en-US" sz="4000">
                <a:solidFill>
                  <a:srgbClr val="438264"/>
                </a:solidFill>
                <a:cs typeface="+mn-ea"/>
                <a:sym typeface="+mn-lt"/>
              </a:rPr>
              <a:t>被抓到确认界面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1276985"/>
          </a:xfrm>
          <a:prstGeom prst="rect">
            <a:avLst/>
          </a:prstGeom>
          <a:noFill/>
          <a:ln w="9525">
            <a:noFill/>
          </a:ln>
        </p:spPr>
        <p:txBody>
          <a:bodyPr>
            <a:noAutofit/>
          </a:bodyPr>
          <a:p>
            <a:pPr indent="266700"/>
            <a:r>
              <a:rPr sz="2400" b="0"/>
              <a:t>当被抓捕者成功被抓捕后，点击确认即可变为抓捕者阵营。若为抓捕者误点则被抓捕者点击右上角叉号拒绝即可结束该次抓捕确认。</a:t>
            </a:r>
            <a:endParaRPr sz="2400" b="0"/>
          </a:p>
        </p:txBody>
      </p:sp>
      <p:pic>
        <p:nvPicPr>
          <p:cNvPr id="10" name="图片 10" descr="X%X_SHO0D7GR7KMC5N6GK7G"/>
          <p:cNvPicPr>
            <a:picLocks noChangeAspect="1"/>
          </p:cNvPicPr>
          <p:nvPr>
            <p:custDataLst>
              <p:tags r:id="rId2"/>
            </p:custDataLst>
          </p:nvPr>
        </p:nvPicPr>
        <p:blipFill>
          <a:blip r:embed="rId3"/>
          <a:stretch>
            <a:fillRect/>
          </a:stretch>
        </p:blipFill>
        <p:spPr>
          <a:xfrm>
            <a:off x="8351520" y="294640"/>
            <a:ext cx="2788920" cy="5947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52292" y="1"/>
            <a:ext cx="5855677" cy="6857999"/>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1" cstate="screen"/>
          <a:stretch>
            <a:fillRect/>
          </a:stretch>
        </p:blipFill>
        <p:spPr>
          <a:xfrm>
            <a:off x="-70339" y="664815"/>
            <a:ext cx="5528371" cy="5528370"/>
          </a:xfrm>
          <a:prstGeom prst="rect">
            <a:avLst/>
          </a:prstGeom>
        </p:spPr>
      </p:pic>
      <p:pic>
        <p:nvPicPr>
          <p:cNvPr id="6" name="图片 5"/>
          <p:cNvPicPr>
            <a:picLocks noChangeAspect="1"/>
          </p:cNvPicPr>
          <p:nvPr/>
        </p:nvPicPr>
        <p:blipFill>
          <a:blip r:embed="rId2" cstate="screen"/>
          <a:stretch>
            <a:fillRect/>
          </a:stretch>
        </p:blipFill>
        <p:spPr>
          <a:xfrm>
            <a:off x="9944583" y="3854703"/>
            <a:ext cx="2126775" cy="3082760"/>
          </a:xfrm>
          <a:prstGeom prst="rect">
            <a:avLst/>
          </a:prstGeom>
        </p:spPr>
      </p:pic>
      <p:sp>
        <p:nvSpPr>
          <p:cNvPr id="7" name="文本框 6"/>
          <p:cNvSpPr txBox="1"/>
          <p:nvPr/>
        </p:nvSpPr>
        <p:spPr>
          <a:xfrm>
            <a:off x="7182106" y="664817"/>
            <a:ext cx="1796052" cy="830997"/>
          </a:xfrm>
          <a:prstGeom prst="rect">
            <a:avLst/>
          </a:prstGeom>
          <a:noFill/>
        </p:spPr>
        <p:txBody>
          <a:bodyPr wrap="square" rtlCol="0">
            <a:spAutoFit/>
          </a:bodyPr>
          <a:lstStyle/>
          <a:p>
            <a:pPr algn="dist"/>
            <a:r>
              <a:rPr lang="zh-CN" altLang="en-US" sz="4800" b="1" dirty="0">
                <a:solidFill>
                  <a:srgbClr val="438264"/>
                </a:solidFill>
                <a:cs typeface="+mn-ea"/>
                <a:sym typeface="+mn-lt"/>
              </a:rPr>
              <a:t>目录</a:t>
            </a:r>
            <a:endParaRPr lang="zh-CN" altLang="en-US" sz="4800" b="1" dirty="0">
              <a:solidFill>
                <a:srgbClr val="438264"/>
              </a:solidFill>
              <a:cs typeface="+mn-ea"/>
              <a:sym typeface="+mn-lt"/>
            </a:endParaRPr>
          </a:p>
        </p:txBody>
      </p:sp>
      <p:sp>
        <p:nvSpPr>
          <p:cNvPr id="8" name="文本框 7"/>
          <p:cNvSpPr txBox="1"/>
          <p:nvPr/>
        </p:nvSpPr>
        <p:spPr>
          <a:xfrm>
            <a:off x="7020110" y="1495814"/>
            <a:ext cx="2169217" cy="461665"/>
          </a:xfrm>
          <a:prstGeom prst="rect">
            <a:avLst/>
          </a:prstGeom>
          <a:noFill/>
        </p:spPr>
        <p:txBody>
          <a:bodyPr wrap="square" rtlCol="0">
            <a:spAutoFit/>
          </a:bodyPr>
          <a:lstStyle/>
          <a:p>
            <a:pPr algn="ctr"/>
            <a:r>
              <a:rPr lang="en-US" altLang="zh-CN" sz="2400" dirty="0">
                <a:solidFill>
                  <a:srgbClr val="438264"/>
                </a:solidFill>
                <a:cs typeface="+mn-ea"/>
                <a:sym typeface="+mn-lt"/>
              </a:rPr>
              <a:t>CONTENTS</a:t>
            </a:r>
            <a:endParaRPr lang="en-US" altLang="zh-CN" sz="2400" dirty="0">
              <a:solidFill>
                <a:srgbClr val="438264"/>
              </a:solidFill>
              <a:cs typeface="+mn-ea"/>
              <a:sym typeface="+mn-lt"/>
            </a:endParaRPr>
          </a:p>
        </p:txBody>
      </p:sp>
      <p:sp>
        <p:nvSpPr>
          <p:cNvPr id="9" name="文本框 8"/>
          <p:cNvSpPr txBox="1"/>
          <p:nvPr/>
        </p:nvSpPr>
        <p:spPr>
          <a:xfrm>
            <a:off x="6318514" y="2313322"/>
            <a:ext cx="4250004" cy="768350"/>
          </a:xfrm>
          <a:prstGeom prst="rect">
            <a:avLst/>
          </a:prstGeom>
          <a:noFill/>
        </p:spPr>
        <p:txBody>
          <a:bodyPr wrap="square" rtlCol="0">
            <a:spAutoFit/>
          </a:bodyPr>
          <a:lstStyle/>
          <a:p>
            <a:pPr algn="l"/>
            <a:r>
              <a:rPr lang="en-US" altLang="zh-CN" sz="4400" dirty="0">
                <a:solidFill>
                  <a:srgbClr val="438264"/>
                </a:solidFill>
                <a:cs typeface="+mn-ea"/>
                <a:sym typeface="+mn-lt"/>
              </a:rPr>
              <a:t>01 </a:t>
            </a:r>
            <a:r>
              <a:rPr lang="zh-CN" altLang="en-US" sz="4400" dirty="0">
                <a:solidFill>
                  <a:srgbClr val="438264"/>
                </a:solidFill>
                <a:cs typeface="+mn-ea"/>
                <a:sym typeface="+mn-lt"/>
              </a:rPr>
              <a:t>产品概述</a:t>
            </a:r>
            <a:endParaRPr lang="zh-CN" altLang="en-US" sz="4400" dirty="0">
              <a:solidFill>
                <a:srgbClr val="438264"/>
              </a:solidFill>
              <a:cs typeface="+mn-ea"/>
              <a:sym typeface="+mn-lt"/>
            </a:endParaRPr>
          </a:p>
        </p:txBody>
      </p:sp>
      <p:sp>
        <p:nvSpPr>
          <p:cNvPr id="10" name="文本框 9"/>
          <p:cNvSpPr txBox="1"/>
          <p:nvPr/>
        </p:nvSpPr>
        <p:spPr>
          <a:xfrm>
            <a:off x="6252803" y="3177961"/>
            <a:ext cx="4250004" cy="768350"/>
          </a:xfrm>
          <a:prstGeom prst="rect">
            <a:avLst/>
          </a:prstGeom>
          <a:noFill/>
        </p:spPr>
        <p:txBody>
          <a:bodyPr wrap="square" rtlCol="0">
            <a:spAutoFit/>
          </a:bodyPr>
          <a:lstStyle/>
          <a:p>
            <a:pPr algn="l"/>
            <a:r>
              <a:rPr lang="en-US" altLang="zh-CN" sz="4400" dirty="0">
                <a:solidFill>
                  <a:srgbClr val="438264"/>
                </a:solidFill>
                <a:cs typeface="+mn-ea"/>
                <a:sym typeface="+mn-lt"/>
              </a:rPr>
              <a:t>02 </a:t>
            </a:r>
            <a:r>
              <a:rPr lang="zh-CN" altLang="en-US" sz="4400" dirty="0">
                <a:solidFill>
                  <a:srgbClr val="438264"/>
                </a:solidFill>
                <a:cs typeface="+mn-ea"/>
                <a:sym typeface="+mn-lt"/>
              </a:rPr>
              <a:t>设计思路</a:t>
            </a:r>
            <a:endParaRPr lang="en-US" altLang="zh-CN" sz="4400" dirty="0">
              <a:solidFill>
                <a:srgbClr val="438264"/>
              </a:solidFill>
              <a:cs typeface="+mn-ea"/>
              <a:sym typeface="+mn-lt"/>
            </a:endParaRPr>
          </a:p>
        </p:txBody>
      </p:sp>
      <p:sp>
        <p:nvSpPr>
          <p:cNvPr id="11" name="文本框 10"/>
          <p:cNvSpPr txBox="1"/>
          <p:nvPr/>
        </p:nvSpPr>
        <p:spPr>
          <a:xfrm>
            <a:off x="6283343" y="4058939"/>
            <a:ext cx="4250004" cy="768350"/>
          </a:xfrm>
          <a:prstGeom prst="rect">
            <a:avLst/>
          </a:prstGeom>
          <a:noFill/>
        </p:spPr>
        <p:txBody>
          <a:bodyPr wrap="square" rtlCol="0">
            <a:spAutoFit/>
          </a:bodyPr>
          <a:lstStyle/>
          <a:p>
            <a:pPr algn="l"/>
            <a:r>
              <a:rPr lang="en-US" altLang="zh-CN" sz="4400" dirty="0">
                <a:solidFill>
                  <a:srgbClr val="438264"/>
                </a:solidFill>
                <a:cs typeface="+mn-ea"/>
                <a:sym typeface="+mn-lt"/>
              </a:rPr>
              <a:t>03 </a:t>
            </a:r>
            <a:r>
              <a:rPr lang="zh-CN" altLang="en-US" sz="4400" dirty="0">
                <a:solidFill>
                  <a:srgbClr val="438264"/>
                </a:solidFill>
                <a:cs typeface="+mn-ea"/>
                <a:sym typeface="+mn-lt"/>
              </a:rPr>
              <a:t>原型展示</a:t>
            </a:r>
            <a:endParaRPr lang="en-US" altLang="zh-CN" sz="4400" dirty="0">
              <a:solidFill>
                <a:srgbClr val="438264"/>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4232275" cy="658495"/>
          </a:xfrm>
          <a:prstGeom prst="rect">
            <a:avLst/>
          </a:prstGeom>
          <a:noFill/>
        </p:spPr>
        <p:txBody>
          <a:bodyPr wrap="none" rtlCol="0">
            <a:noAutofit/>
          </a:bodyPr>
          <a:lstStyle/>
          <a:p>
            <a:pPr algn="l"/>
            <a:r>
              <a:rPr lang="zh-CN" altLang="en-US" sz="4000">
                <a:solidFill>
                  <a:srgbClr val="438264"/>
                </a:solidFill>
                <a:cs typeface="+mn-ea"/>
                <a:sym typeface="+mn-lt"/>
              </a:rPr>
              <a:t>游戏结束界面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1"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2369820"/>
          </a:xfrm>
          <a:prstGeom prst="rect">
            <a:avLst/>
          </a:prstGeom>
          <a:noFill/>
          <a:ln w="9525">
            <a:noFill/>
          </a:ln>
        </p:spPr>
        <p:txBody>
          <a:bodyPr>
            <a:noAutofit/>
          </a:bodyPr>
          <a:p>
            <a:pPr indent="266700"/>
            <a:r>
              <a:rPr sz="2400" b="0"/>
              <a:t>游戏结束后展示本场游戏的最终得分情况，显示根据游戏规则得出的玩家排名，以及对应玩家昵称、存活时间和捕获数等，点击“返回房间”按钮可重新返回组队房间进行下一场游戏。</a:t>
            </a:r>
            <a:endParaRPr sz="2400" b="0"/>
          </a:p>
        </p:txBody>
      </p:sp>
      <p:pic>
        <p:nvPicPr>
          <p:cNvPr id="5" name="图片 4"/>
          <p:cNvPicPr>
            <a:picLocks noChangeAspect="1"/>
          </p:cNvPicPr>
          <p:nvPr>
            <p:custDataLst>
              <p:tags r:id="rId2"/>
            </p:custDataLst>
          </p:nvPr>
        </p:nvPicPr>
        <p:blipFill>
          <a:blip r:embed="rId3"/>
          <a:stretch>
            <a:fillRect/>
          </a:stretch>
        </p:blipFill>
        <p:spPr>
          <a:xfrm>
            <a:off x="8242935" y="294640"/>
            <a:ext cx="2964180" cy="6377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7020" y="1013460"/>
            <a:ext cx="4232275" cy="658495"/>
          </a:xfrm>
          <a:prstGeom prst="rect">
            <a:avLst/>
          </a:prstGeom>
          <a:noFill/>
        </p:spPr>
        <p:txBody>
          <a:bodyPr wrap="none" rtlCol="0">
            <a:noAutofit/>
          </a:bodyPr>
          <a:lstStyle/>
          <a:p>
            <a:r>
              <a:rPr lang="zh-CN" altLang="en-US" sz="4000">
                <a:solidFill>
                  <a:srgbClr val="438264"/>
                </a:solidFill>
                <a:cs typeface="+mn-ea"/>
                <a:sym typeface="+mn-lt"/>
              </a:rPr>
              <a:t>后台管理界面</a:t>
            </a:r>
            <a:r>
              <a:rPr lang="en-US" altLang="zh-CN" sz="4000">
                <a:solidFill>
                  <a:srgbClr val="438264"/>
                </a:solidFill>
                <a:cs typeface="+mn-ea"/>
                <a:sym typeface="+mn-lt"/>
              </a:rPr>
              <a:t>--</a:t>
            </a:r>
            <a:r>
              <a:rPr lang="zh-CN" altLang="en-US" sz="4000">
                <a:solidFill>
                  <a:srgbClr val="438264"/>
                </a:solidFill>
                <a:cs typeface="+mn-ea"/>
                <a:sym typeface="+mn-lt"/>
              </a:rPr>
              <a:t>登录</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custDataLst>
              <p:tags r:id="rId1"/>
            </p:custDataLst>
          </p:nvPr>
        </p:nvPicPr>
        <p:blipFill>
          <a:blip r:embed="rId2"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2369820"/>
          </a:xfrm>
          <a:prstGeom prst="rect">
            <a:avLst/>
          </a:prstGeom>
          <a:noFill/>
          <a:ln w="9525">
            <a:noFill/>
          </a:ln>
        </p:spPr>
        <p:txBody>
          <a:bodyPr>
            <a:noAutofit/>
          </a:bodyPr>
          <a:p>
            <a:pPr indent="266700"/>
            <a:r>
              <a:rPr sz="2400" b="0"/>
              <a:t>后台管理系统的登录界面是管理人员进入后台系统的入口，因此登录界面需要设计简洁明了、安全可靠。</a:t>
            </a:r>
            <a:endParaRPr sz="2400" b="0"/>
          </a:p>
          <a:p>
            <a:pPr indent="266700"/>
            <a:r>
              <a:rPr sz="2400" b="0"/>
              <a:t>用户名和密码输入框：提供给管理员输入用户名和密码的输入框，并提供“忘记密码”等功能。</a:t>
            </a:r>
            <a:endParaRPr sz="2400" b="0"/>
          </a:p>
        </p:txBody>
      </p:sp>
      <p:pic>
        <p:nvPicPr>
          <p:cNvPr id="4" name="图片 3"/>
          <p:cNvPicPr/>
          <p:nvPr>
            <p:custDataLst>
              <p:tags r:id="rId3"/>
            </p:custDataLst>
          </p:nvPr>
        </p:nvPicPr>
        <p:blipFill>
          <a:blip r:embed="rId4"/>
          <a:stretch>
            <a:fillRect/>
          </a:stretch>
        </p:blipFill>
        <p:spPr>
          <a:xfrm>
            <a:off x="7555865" y="1840865"/>
            <a:ext cx="4413250" cy="40227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1280" y="654685"/>
            <a:ext cx="4232275" cy="658495"/>
          </a:xfrm>
          <a:prstGeom prst="rect">
            <a:avLst/>
          </a:prstGeom>
          <a:noFill/>
        </p:spPr>
        <p:txBody>
          <a:bodyPr wrap="none" rtlCol="0">
            <a:noAutofit/>
          </a:bodyPr>
          <a:lstStyle/>
          <a:p>
            <a:r>
              <a:rPr lang="zh-CN" altLang="en-US" sz="4000">
                <a:solidFill>
                  <a:srgbClr val="438264"/>
                </a:solidFill>
                <a:cs typeface="+mn-ea"/>
                <a:sym typeface="+mn-lt"/>
                <a:hlinkClick r:id="rId1" tooltip="" action="ppaction://hlinkfile"/>
              </a:rPr>
              <a:t>后台管理界面</a:t>
            </a:r>
            <a:r>
              <a:rPr lang="en-US" altLang="zh-CN" sz="4000">
                <a:solidFill>
                  <a:srgbClr val="438264"/>
                </a:solidFill>
                <a:cs typeface="+mn-ea"/>
                <a:sym typeface="+mn-lt"/>
                <a:hlinkClick r:id="rId1" tooltip="" action="ppaction://hlinkfile"/>
              </a:rPr>
              <a:t>--</a:t>
            </a:r>
            <a:r>
              <a:rPr lang="zh-CN" altLang="en-US" sz="4000">
                <a:solidFill>
                  <a:srgbClr val="438264"/>
                </a:solidFill>
                <a:cs typeface="+mn-ea"/>
                <a:sym typeface="+mn-lt"/>
                <a:hlinkClick r:id="rId1" tooltip="" action="ppaction://hlinkfile"/>
              </a:rPr>
              <a:t>主界面</a:t>
            </a:r>
            <a:endParaRPr lang="zh-CN" altLang="en-US" sz="4000">
              <a:solidFill>
                <a:srgbClr val="438264"/>
              </a:solidFill>
              <a:cs typeface="+mn-ea"/>
              <a:sym typeface="+mn-lt"/>
            </a:endParaRPr>
          </a:p>
        </p:txBody>
      </p:sp>
      <p:sp>
        <p:nvSpPr>
          <p:cNvPr id="3" name="同心圆 2"/>
          <p:cNvSpPr/>
          <p:nvPr/>
        </p:nvSpPr>
        <p:spPr>
          <a:xfrm>
            <a:off x="342265" y="0"/>
            <a:ext cx="1699260" cy="1509395"/>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custDataLst>
              <p:tags r:id="rId2"/>
            </p:custDataLst>
          </p:nvPr>
        </p:nvPicPr>
        <p:blipFill>
          <a:blip r:embed="rId3" cstate="screen"/>
          <a:stretch>
            <a:fillRect/>
          </a:stretch>
        </p:blipFill>
        <p:spPr>
          <a:xfrm>
            <a:off x="533400" y="-147320"/>
            <a:ext cx="1255395" cy="1819910"/>
          </a:xfrm>
          <a:prstGeom prst="rect">
            <a:avLst/>
          </a:prstGeom>
        </p:spPr>
      </p:pic>
      <p:pic>
        <p:nvPicPr>
          <p:cNvPr id="101" name="图片 100"/>
          <p:cNvPicPr/>
          <p:nvPr/>
        </p:nvPicPr>
        <p:blipFill>
          <a:blip r:embed="rId4"/>
          <a:stretch>
            <a:fillRect/>
          </a:stretch>
        </p:blipFill>
        <p:spPr>
          <a:xfrm>
            <a:off x="667385" y="1672590"/>
            <a:ext cx="10549255" cy="46037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01263"/>
            <a:ext cx="12192000" cy="4255477"/>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1" cstate="screen"/>
          <a:stretch>
            <a:fillRect/>
          </a:stretch>
        </p:blipFill>
        <p:spPr>
          <a:xfrm>
            <a:off x="-404445" y="0"/>
            <a:ext cx="6096000" cy="6096000"/>
          </a:xfrm>
          <a:prstGeom prst="rect">
            <a:avLst/>
          </a:prstGeom>
        </p:spPr>
      </p:pic>
      <p:pic>
        <p:nvPicPr>
          <p:cNvPr id="4" name="图片 3"/>
          <p:cNvPicPr>
            <a:picLocks noChangeAspect="1"/>
          </p:cNvPicPr>
          <p:nvPr/>
        </p:nvPicPr>
        <p:blipFill>
          <a:blip r:embed="rId2" cstate="screen"/>
          <a:stretch>
            <a:fillRect/>
          </a:stretch>
        </p:blipFill>
        <p:spPr>
          <a:xfrm>
            <a:off x="10199080" y="3714369"/>
            <a:ext cx="2168769" cy="3143631"/>
          </a:xfrm>
          <a:prstGeom prst="rect">
            <a:avLst/>
          </a:prstGeom>
        </p:spPr>
      </p:pic>
      <p:sp>
        <p:nvSpPr>
          <p:cNvPr id="5" name="文本框 4"/>
          <p:cNvSpPr txBox="1"/>
          <p:nvPr/>
        </p:nvSpPr>
        <p:spPr>
          <a:xfrm>
            <a:off x="5801361" y="2604138"/>
            <a:ext cx="4775835" cy="1246495"/>
          </a:xfrm>
          <a:prstGeom prst="rect">
            <a:avLst/>
          </a:prstGeom>
          <a:noFill/>
        </p:spPr>
        <p:txBody>
          <a:bodyPr wrap="square" rtlCol="0">
            <a:spAutoFit/>
          </a:bodyPr>
          <a:lstStyle/>
          <a:p>
            <a:pPr algn="dist"/>
            <a:r>
              <a:rPr lang="zh-CN" altLang="en-US" sz="7500" b="1" dirty="0">
                <a:ln w="19050">
                  <a:solidFill>
                    <a:schemeClr val="bg1"/>
                  </a:solidFill>
                </a:ln>
                <a:solidFill>
                  <a:srgbClr val="438264"/>
                </a:solidFill>
                <a:cs typeface="+mn-ea"/>
                <a:sym typeface="+mn-lt"/>
              </a:rPr>
              <a:t>感谢观看</a:t>
            </a:r>
            <a:endParaRPr lang="zh-CN" altLang="en-US" sz="7500" b="1" dirty="0">
              <a:ln w="19050">
                <a:solidFill>
                  <a:schemeClr val="bg1"/>
                </a:solidFill>
              </a:ln>
              <a:solidFill>
                <a:srgbClr val="438264"/>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out)">
                                      <p:cBhvr>
                                        <p:cTn id="15" dur="2000"/>
                                        <p:tgtEl>
                                          <p:spTgt spid="5"/>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675348" y="1"/>
            <a:ext cx="2831123" cy="6857999"/>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1" cstate="screen"/>
          <a:stretch>
            <a:fillRect/>
          </a:stretch>
        </p:blipFill>
        <p:spPr>
          <a:xfrm>
            <a:off x="8960031" y="2052754"/>
            <a:ext cx="1871660" cy="1871659"/>
          </a:xfrm>
          <a:prstGeom prst="rect">
            <a:avLst/>
          </a:prstGeom>
        </p:spPr>
      </p:pic>
      <p:pic>
        <p:nvPicPr>
          <p:cNvPr id="6" name="图片 5"/>
          <p:cNvPicPr>
            <a:picLocks noChangeAspect="1"/>
          </p:cNvPicPr>
          <p:nvPr/>
        </p:nvPicPr>
        <p:blipFill>
          <a:blip r:embed="rId2" cstate="screen"/>
          <a:stretch>
            <a:fillRect/>
          </a:stretch>
        </p:blipFill>
        <p:spPr>
          <a:xfrm>
            <a:off x="735274" y="4090094"/>
            <a:ext cx="1880145" cy="2725270"/>
          </a:xfrm>
          <a:prstGeom prst="rect">
            <a:avLst/>
          </a:prstGeom>
        </p:spPr>
      </p:pic>
      <p:sp>
        <p:nvSpPr>
          <p:cNvPr id="7" name="文本框 6"/>
          <p:cNvSpPr txBox="1"/>
          <p:nvPr/>
        </p:nvSpPr>
        <p:spPr>
          <a:xfrm>
            <a:off x="2383021" y="658141"/>
            <a:ext cx="1415772" cy="5224122"/>
          </a:xfrm>
          <a:prstGeom prst="rect">
            <a:avLst/>
          </a:prstGeom>
          <a:noFill/>
        </p:spPr>
        <p:txBody>
          <a:bodyPr vert="eaVert" wrap="none" rtlCol="0">
            <a:spAutoFit/>
          </a:bodyPr>
          <a:lstStyle/>
          <a:p>
            <a:r>
              <a:rPr lang="en-US" altLang="zh-CN" sz="8000" dirty="0">
                <a:solidFill>
                  <a:schemeClr val="bg1"/>
                </a:solidFill>
                <a:cs typeface="+mn-ea"/>
                <a:sym typeface="+mn-lt"/>
              </a:rPr>
              <a:t>PART ONE</a:t>
            </a:r>
            <a:endParaRPr lang="en-US" altLang="zh-CN" sz="8000" dirty="0">
              <a:solidFill>
                <a:schemeClr val="bg1"/>
              </a:solidFill>
              <a:cs typeface="+mn-ea"/>
              <a:sym typeface="+mn-lt"/>
            </a:endParaRPr>
          </a:p>
        </p:txBody>
      </p:sp>
      <p:sp>
        <p:nvSpPr>
          <p:cNvPr id="8" name="文本框 7"/>
          <p:cNvSpPr txBox="1"/>
          <p:nvPr/>
        </p:nvSpPr>
        <p:spPr>
          <a:xfrm>
            <a:off x="6205865" y="1306522"/>
            <a:ext cx="3689995" cy="2462213"/>
          </a:xfrm>
          <a:prstGeom prst="rect">
            <a:avLst/>
          </a:prstGeom>
          <a:noFill/>
        </p:spPr>
        <p:txBody>
          <a:bodyPr wrap="square" rtlCol="0">
            <a:spAutoFit/>
          </a:bodyPr>
          <a:lstStyle/>
          <a:p>
            <a:pPr algn="ctr"/>
            <a:r>
              <a:rPr lang="en-US" altLang="zh-CN" sz="15400" b="1" dirty="0">
                <a:solidFill>
                  <a:srgbClr val="CBE7CB"/>
                </a:solidFill>
                <a:cs typeface="+mn-ea"/>
                <a:sym typeface="+mn-lt"/>
              </a:rPr>
              <a:t>01</a:t>
            </a:r>
            <a:endParaRPr lang="en-US" altLang="zh-CN" sz="15400" b="1" dirty="0">
              <a:solidFill>
                <a:srgbClr val="CBE7CB"/>
              </a:solidFill>
              <a:cs typeface="+mn-ea"/>
              <a:sym typeface="+mn-lt"/>
            </a:endParaRPr>
          </a:p>
        </p:txBody>
      </p:sp>
      <p:sp>
        <p:nvSpPr>
          <p:cNvPr id="10" name="文本框 9"/>
          <p:cNvSpPr txBox="1"/>
          <p:nvPr/>
        </p:nvSpPr>
        <p:spPr>
          <a:xfrm>
            <a:off x="5840538" y="3578492"/>
            <a:ext cx="4420655" cy="1198880"/>
          </a:xfrm>
          <a:prstGeom prst="rect">
            <a:avLst/>
          </a:prstGeom>
          <a:noFill/>
        </p:spPr>
        <p:txBody>
          <a:bodyPr wrap="square" rtlCol="0">
            <a:spAutoFit/>
          </a:bodyPr>
          <a:lstStyle/>
          <a:p>
            <a:pPr algn="ctr"/>
            <a:r>
              <a:rPr lang="zh-CN" altLang="en-US" sz="7200" dirty="0">
                <a:solidFill>
                  <a:srgbClr val="438264"/>
                </a:solidFill>
                <a:cs typeface="+mn-ea"/>
                <a:sym typeface="+mn-lt"/>
              </a:rPr>
              <a:t>产品概述</a:t>
            </a:r>
            <a:endParaRPr lang="zh-CN" altLang="en-US" sz="7200" dirty="0">
              <a:solidFill>
                <a:srgbClr val="438264"/>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88560" y="294644"/>
            <a:ext cx="1808480" cy="583565"/>
          </a:xfrm>
          <a:prstGeom prst="rect">
            <a:avLst/>
          </a:prstGeom>
          <a:noFill/>
        </p:spPr>
        <p:txBody>
          <a:bodyPr wrap="none" rtlCol="0">
            <a:spAutoFit/>
          </a:bodyPr>
          <a:lstStyle/>
          <a:p>
            <a:r>
              <a:rPr lang="zh-CN" altLang="en-US" sz="3200">
                <a:solidFill>
                  <a:srgbClr val="438264"/>
                </a:solidFill>
                <a:cs typeface="+mn-ea"/>
                <a:sym typeface="+mn-lt"/>
              </a:rPr>
              <a:t>产品概述</a:t>
            </a:r>
            <a:endParaRPr lang="zh-CN" altLang="en-US" sz="3200">
              <a:solidFill>
                <a:srgbClr val="438264"/>
              </a:solidFill>
              <a:cs typeface="+mn-ea"/>
              <a:sym typeface="+mn-lt"/>
            </a:endParaRPr>
          </a:p>
        </p:txBody>
      </p:sp>
      <p:sp>
        <p:nvSpPr>
          <p:cNvPr id="6" name="文本框 5"/>
          <p:cNvSpPr txBox="1"/>
          <p:nvPr/>
        </p:nvSpPr>
        <p:spPr>
          <a:xfrm>
            <a:off x="7556500" y="1882779"/>
            <a:ext cx="2753360" cy="64516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1200">
                <a:solidFill>
                  <a:schemeClr val="tx1">
                    <a:lumMod val="65000"/>
                    <a:lumOff val="35000"/>
                  </a:schemeClr>
                </a:solidFill>
                <a:ea typeface="宋体" panose="02010600030101010101" pitchFamily="2" charset="-122"/>
                <a:cs typeface="+mn-ea"/>
                <a:sym typeface="+mn-lt"/>
              </a:rPr>
              <a:t>一款基于线下共享位置捉迷藏小游戏而开发的微信小程序，旨在增强用户的游戏体验</a:t>
            </a:r>
            <a:endParaRPr lang="zh-CN" altLang="en-US" sz="1200">
              <a:solidFill>
                <a:schemeClr val="tx1">
                  <a:lumMod val="65000"/>
                  <a:lumOff val="35000"/>
                </a:schemeClr>
              </a:solidFill>
              <a:ea typeface="宋体" panose="02010600030101010101" pitchFamily="2" charset="-122"/>
              <a:cs typeface="+mn-ea"/>
              <a:sym typeface="+mn-lt"/>
            </a:endParaRPr>
          </a:p>
        </p:txBody>
      </p:sp>
      <p:sp>
        <p:nvSpPr>
          <p:cNvPr id="8" name="文本框 7"/>
          <p:cNvSpPr txBox="1"/>
          <p:nvPr/>
        </p:nvSpPr>
        <p:spPr>
          <a:xfrm>
            <a:off x="7524116" y="1465584"/>
            <a:ext cx="275336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65000"/>
                    <a:lumOff val="35000"/>
                  </a:schemeClr>
                </a:solidFill>
                <a:cs typeface="+mn-ea"/>
                <a:sym typeface="+mn-lt"/>
              </a:rPr>
              <a:t>产品介绍</a:t>
            </a:r>
            <a:endParaRPr lang="zh-CN" altLang="en-US" sz="2400">
              <a:solidFill>
                <a:schemeClr val="tx1">
                  <a:lumMod val="65000"/>
                  <a:lumOff val="35000"/>
                </a:schemeClr>
              </a:solidFill>
              <a:cs typeface="+mn-ea"/>
              <a:sym typeface="+mn-lt"/>
            </a:endParaRPr>
          </a:p>
        </p:txBody>
      </p:sp>
      <p:sp>
        <p:nvSpPr>
          <p:cNvPr id="7" name="文本框 6"/>
          <p:cNvSpPr txBox="1"/>
          <p:nvPr/>
        </p:nvSpPr>
        <p:spPr>
          <a:xfrm>
            <a:off x="7556500" y="3501394"/>
            <a:ext cx="2753360" cy="27559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sz="1200">
                <a:solidFill>
                  <a:schemeClr val="tx1">
                    <a:lumMod val="65000"/>
                    <a:lumOff val="35000"/>
                  </a:schemeClr>
                </a:solidFill>
                <a:cs typeface="+mn-ea"/>
                <a:sym typeface="+mn-lt"/>
              </a:rPr>
              <a:t>聚会，单位团建，户外交友等</a:t>
            </a:r>
            <a:endParaRPr lang="en-US" sz="1200">
              <a:solidFill>
                <a:schemeClr val="tx1">
                  <a:lumMod val="65000"/>
                  <a:lumOff val="35000"/>
                </a:schemeClr>
              </a:solidFill>
              <a:cs typeface="+mn-ea"/>
              <a:sym typeface="+mn-lt"/>
            </a:endParaRPr>
          </a:p>
        </p:txBody>
      </p:sp>
      <p:sp>
        <p:nvSpPr>
          <p:cNvPr id="9" name="文本框 8"/>
          <p:cNvSpPr txBox="1"/>
          <p:nvPr/>
        </p:nvSpPr>
        <p:spPr>
          <a:xfrm>
            <a:off x="7524115" y="3084199"/>
            <a:ext cx="275336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65000"/>
                    <a:lumOff val="35000"/>
                  </a:schemeClr>
                </a:solidFill>
                <a:cs typeface="+mn-ea"/>
                <a:sym typeface="+mn-lt"/>
              </a:rPr>
              <a:t>适用场景</a:t>
            </a:r>
            <a:endParaRPr lang="zh-CN" altLang="en-US" sz="2400">
              <a:solidFill>
                <a:schemeClr val="tx1">
                  <a:lumMod val="65000"/>
                  <a:lumOff val="35000"/>
                </a:schemeClr>
              </a:solidFill>
              <a:cs typeface="+mn-ea"/>
              <a:sym typeface="+mn-lt"/>
            </a:endParaRPr>
          </a:p>
        </p:txBody>
      </p:sp>
      <p:sp>
        <p:nvSpPr>
          <p:cNvPr id="11" name="文本框 10"/>
          <p:cNvSpPr txBox="1"/>
          <p:nvPr/>
        </p:nvSpPr>
        <p:spPr>
          <a:xfrm>
            <a:off x="7614921" y="4809494"/>
            <a:ext cx="2753360" cy="27559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sz="1200">
                <a:solidFill>
                  <a:schemeClr val="tx1">
                    <a:lumMod val="65000"/>
                    <a:lumOff val="35000"/>
                  </a:schemeClr>
                </a:solidFill>
                <a:cs typeface="+mn-ea"/>
                <a:sym typeface="+mn-lt"/>
              </a:rPr>
              <a:t>在校大学生</a:t>
            </a:r>
            <a:endParaRPr lang="en-US" sz="1200">
              <a:solidFill>
                <a:schemeClr val="tx1">
                  <a:lumMod val="65000"/>
                  <a:lumOff val="35000"/>
                </a:schemeClr>
              </a:solidFill>
              <a:cs typeface="+mn-ea"/>
              <a:sym typeface="+mn-lt"/>
            </a:endParaRPr>
          </a:p>
        </p:txBody>
      </p:sp>
      <p:sp>
        <p:nvSpPr>
          <p:cNvPr id="12" name="文本框 11"/>
          <p:cNvSpPr txBox="1"/>
          <p:nvPr/>
        </p:nvSpPr>
        <p:spPr>
          <a:xfrm>
            <a:off x="7261860" y="4392295"/>
            <a:ext cx="327723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65000"/>
                    <a:lumOff val="35000"/>
                  </a:schemeClr>
                </a:solidFill>
                <a:cs typeface="+mn-ea"/>
                <a:sym typeface="+mn-lt"/>
              </a:rPr>
              <a:t>初期目标人群</a:t>
            </a:r>
            <a:endParaRPr lang="zh-CN" altLang="en-US" sz="2400">
              <a:solidFill>
                <a:schemeClr val="tx1">
                  <a:lumMod val="65000"/>
                  <a:lumOff val="35000"/>
                </a:schemeClr>
              </a:solidFill>
              <a:cs typeface="+mn-ea"/>
              <a:sym typeface="+mn-lt"/>
            </a:endParaRPr>
          </a:p>
        </p:txBody>
      </p:sp>
      <p:pic>
        <p:nvPicPr>
          <p:cNvPr id="4" name="图片 3"/>
          <p:cNvPicPr>
            <a:picLocks noChangeAspect="1"/>
          </p:cNvPicPr>
          <p:nvPr>
            <p:custDataLst>
              <p:tags r:id="rId1"/>
            </p:custDataLst>
          </p:nvPr>
        </p:nvPicPr>
        <p:blipFill>
          <a:blip r:embed="rId2" cstate="screen"/>
          <a:stretch>
            <a:fillRect/>
          </a:stretch>
        </p:blipFill>
        <p:spPr>
          <a:xfrm>
            <a:off x="630701" y="818485"/>
            <a:ext cx="5528371" cy="5528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up)">
                                      <p:cBhvr>
                                        <p:cTn id="23" dur="500"/>
                                        <p:tgtEl>
                                          <p:spTgt spid="9"/>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up)">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7" grpId="0" bldLvl="0" animBg="1"/>
      <p:bldP spid="9" grpId="0" bldLvl="0" animBg="1"/>
      <p:bldP spid="11" grpId="0" bldLvl="0" animBg="1"/>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675348" y="1"/>
            <a:ext cx="2831123" cy="6857999"/>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1" cstate="screen"/>
          <a:stretch>
            <a:fillRect/>
          </a:stretch>
        </p:blipFill>
        <p:spPr>
          <a:xfrm>
            <a:off x="8949235" y="2052754"/>
            <a:ext cx="1871660" cy="1871659"/>
          </a:xfrm>
          <a:prstGeom prst="rect">
            <a:avLst/>
          </a:prstGeom>
        </p:spPr>
      </p:pic>
      <p:pic>
        <p:nvPicPr>
          <p:cNvPr id="6" name="图片 5"/>
          <p:cNvPicPr>
            <a:picLocks noChangeAspect="1"/>
          </p:cNvPicPr>
          <p:nvPr/>
        </p:nvPicPr>
        <p:blipFill>
          <a:blip r:embed="rId2" cstate="screen"/>
          <a:stretch>
            <a:fillRect/>
          </a:stretch>
        </p:blipFill>
        <p:spPr>
          <a:xfrm>
            <a:off x="735274" y="4090094"/>
            <a:ext cx="1880145" cy="2725270"/>
          </a:xfrm>
          <a:prstGeom prst="rect">
            <a:avLst/>
          </a:prstGeom>
        </p:spPr>
      </p:pic>
      <p:sp>
        <p:nvSpPr>
          <p:cNvPr id="7" name="文本框 6"/>
          <p:cNvSpPr txBox="1"/>
          <p:nvPr/>
        </p:nvSpPr>
        <p:spPr>
          <a:xfrm>
            <a:off x="2383021" y="501046"/>
            <a:ext cx="1415772" cy="5375511"/>
          </a:xfrm>
          <a:prstGeom prst="rect">
            <a:avLst/>
          </a:prstGeom>
          <a:noFill/>
        </p:spPr>
        <p:txBody>
          <a:bodyPr vert="eaVert" wrap="none" rtlCol="0">
            <a:spAutoFit/>
          </a:bodyPr>
          <a:lstStyle/>
          <a:p>
            <a:r>
              <a:rPr lang="en-US" altLang="zh-CN" sz="8000" dirty="0">
                <a:solidFill>
                  <a:schemeClr val="bg1"/>
                </a:solidFill>
                <a:cs typeface="+mn-ea"/>
                <a:sym typeface="+mn-lt"/>
              </a:rPr>
              <a:t>PART TWO</a:t>
            </a:r>
            <a:endParaRPr lang="en-US" altLang="zh-CN" sz="8000" dirty="0">
              <a:solidFill>
                <a:schemeClr val="bg1"/>
              </a:solidFill>
              <a:cs typeface="+mn-ea"/>
              <a:sym typeface="+mn-lt"/>
            </a:endParaRPr>
          </a:p>
        </p:txBody>
      </p:sp>
      <p:sp>
        <p:nvSpPr>
          <p:cNvPr id="8" name="文本框 7"/>
          <p:cNvSpPr txBox="1"/>
          <p:nvPr/>
        </p:nvSpPr>
        <p:spPr>
          <a:xfrm>
            <a:off x="6205865" y="1306522"/>
            <a:ext cx="3689995" cy="2462213"/>
          </a:xfrm>
          <a:prstGeom prst="rect">
            <a:avLst/>
          </a:prstGeom>
          <a:noFill/>
        </p:spPr>
        <p:txBody>
          <a:bodyPr wrap="square" rtlCol="0">
            <a:spAutoFit/>
          </a:bodyPr>
          <a:lstStyle/>
          <a:p>
            <a:pPr algn="ctr"/>
            <a:r>
              <a:rPr lang="en-US" altLang="zh-CN" sz="15400" b="1" dirty="0">
                <a:solidFill>
                  <a:srgbClr val="CBE7CB"/>
                </a:solidFill>
                <a:cs typeface="+mn-ea"/>
                <a:sym typeface="+mn-lt"/>
              </a:rPr>
              <a:t>02</a:t>
            </a:r>
            <a:endParaRPr lang="en-US" altLang="zh-CN" sz="15400" b="1" dirty="0">
              <a:solidFill>
                <a:srgbClr val="CBE7CB"/>
              </a:solidFill>
              <a:cs typeface="+mn-ea"/>
              <a:sym typeface="+mn-lt"/>
            </a:endParaRPr>
          </a:p>
        </p:txBody>
      </p:sp>
      <p:sp>
        <p:nvSpPr>
          <p:cNvPr id="10" name="文本框 9"/>
          <p:cNvSpPr txBox="1"/>
          <p:nvPr/>
        </p:nvSpPr>
        <p:spPr>
          <a:xfrm>
            <a:off x="5840538" y="3578492"/>
            <a:ext cx="4420655" cy="1198880"/>
          </a:xfrm>
          <a:prstGeom prst="rect">
            <a:avLst/>
          </a:prstGeom>
          <a:noFill/>
        </p:spPr>
        <p:txBody>
          <a:bodyPr wrap="square" rtlCol="0">
            <a:spAutoFit/>
          </a:bodyPr>
          <a:lstStyle/>
          <a:p>
            <a:pPr algn="ctr"/>
            <a:r>
              <a:rPr lang="zh-CN" altLang="en-US" sz="7200" dirty="0">
                <a:solidFill>
                  <a:srgbClr val="438264"/>
                </a:solidFill>
                <a:cs typeface="+mn-ea"/>
                <a:sym typeface="+mn-lt"/>
              </a:rPr>
              <a:t>设计思路</a:t>
            </a:r>
            <a:endParaRPr lang="en-US" altLang="zh-CN" sz="7200" dirty="0">
              <a:solidFill>
                <a:srgbClr val="438264"/>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0715" y="540389"/>
            <a:ext cx="4415790" cy="706755"/>
          </a:xfrm>
          <a:prstGeom prst="rect">
            <a:avLst/>
          </a:prstGeom>
          <a:noFill/>
        </p:spPr>
        <p:txBody>
          <a:bodyPr wrap="none" rtlCol="0">
            <a:spAutoFit/>
          </a:bodyPr>
          <a:lstStyle/>
          <a:p>
            <a:r>
              <a:rPr lang="zh-CN" altLang="en-US" sz="4000">
                <a:solidFill>
                  <a:srgbClr val="438264"/>
                </a:solidFill>
                <a:cs typeface="+mn-ea"/>
                <a:sym typeface="+mn-lt"/>
              </a:rPr>
              <a:t>小程序端</a:t>
            </a:r>
            <a:r>
              <a:rPr lang="en-US" altLang="zh-CN" sz="4000">
                <a:solidFill>
                  <a:srgbClr val="438264"/>
                </a:solidFill>
                <a:cs typeface="+mn-ea"/>
                <a:sym typeface="+mn-lt"/>
              </a:rPr>
              <a:t>-</a:t>
            </a:r>
            <a:r>
              <a:rPr lang="zh-CN" altLang="en-US" sz="4000">
                <a:solidFill>
                  <a:srgbClr val="438264"/>
                </a:solidFill>
                <a:cs typeface="+mn-ea"/>
                <a:sym typeface="+mn-lt"/>
              </a:rPr>
              <a:t>设计思路</a:t>
            </a:r>
            <a:endParaRPr lang="zh-CN" altLang="en-US" sz="4000">
              <a:solidFill>
                <a:srgbClr val="438264"/>
              </a:solidFill>
              <a:cs typeface="+mn-ea"/>
              <a:sym typeface="+mn-lt"/>
            </a:endParaRPr>
          </a:p>
        </p:txBody>
      </p:sp>
      <p:grpSp>
        <p:nvGrpSpPr>
          <p:cNvPr id="7" name="组合 6"/>
          <p:cNvGrpSpPr/>
          <p:nvPr/>
        </p:nvGrpSpPr>
        <p:grpSpPr>
          <a:xfrm>
            <a:off x="7820027" y="1557655"/>
            <a:ext cx="4859020" cy="4563110"/>
            <a:chOff x="12315" y="2453"/>
            <a:chExt cx="7652" cy="7186"/>
          </a:xfrm>
        </p:grpSpPr>
        <p:sp>
          <p:nvSpPr>
            <p:cNvPr id="3" name="流程图: 延期 2"/>
            <p:cNvSpPr/>
            <p:nvPr/>
          </p:nvSpPr>
          <p:spPr>
            <a:xfrm flipH="1">
              <a:off x="12315" y="3145"/>
              <a:ext cx="6978" cy="5555"/>
            </a:xfrm>
            <a:prstGeom prst="flowChartDelay">
              <a:avLst/>
            </a:prstGeom>
            <a:solidFill>
              <a:srgbClr val="438264"/>
            </a:solidFill>
            <a:ln>
              <a:solidFill>
                <a:srgbClr val="438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descr="5d132267d1c7a"/>
            <p:cNvPicPr>
              <a:picLocks noChangeAspect="1"/>
            </p:cNvPicPr>
            <p:nvPr/>
          </p:nvPicPr>
          <p:blipFill>
            <a:blip r:embed="rId1" cstate="screen"/>
            <a:stretch>
              <a:fillRect/>
            </a:stretch>
          </p:blipFill>
          <p:spPr>
            <a:xfrm>
              <a:off x="12781" y="2453"/>
              <a:ext cx="7186" cy="7186"/>
            </a:xfrm>
            <a:prstGeom prst="rect">
              <a:avLst/>
            </a:prstGeom>
          </p:spPr>
        </p:pic>
        <p:sp>
          <p:nvSpPr>
            <p:cNvPr id="5" name="流程图: 延期 4"/>
            <p:cNvSpPr/>
            <p:nvPr/>
          </p:nvSpPr>
          <p:spPr>
            <a:xfrm flipH="1">
              <a:off x="12590" y="3363"/>
              <a:ext cx="6428" cy="5118"/>
            </a:xfrm>
            <a:prstGeom prst="flowChartDelay">
              <a:avLst/>
            </a:prstGeom>
            <a:noFill/>
            <a:ln w="38100">
              <a:solidFill>
                <a:schemeClr val="bg1"/>
              </a:solidFill>
            </a:ln>
            <a:extLst>
              <a:ext uri="{909E8E84-426E-40DD-AFC4-6F175D3DCCD1}">
                <a14:hiddenFill xmlns:a14="http://schemas.microsoft.com/office/drawing/2010/main">
                  <a:solidFill>
                    <a:srgbClr val="43826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descr="功能结构图 (2)"/>
          <p:cNvPicPr>
            <a:picLocks noChangeAspect="1"/>
          </p:cNvPicPr>
          <p:nvPr/>
        </p:nvPicPr>
        <p:blipFill>
          <a:blip r:embed="rId2"/>
          <a:stretch>
            <a:fillRect/>
          </a:stretch>
        </p:blipFill>
        <p:spPr>
          <a:xfrm>
            <a:off x="1565910" y="0"/>
            <a:ext cx="400812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90715" y="540389"/>
            <a:ext cx="4923790" cy="706755"/>
          </a:xfrm>
          <a:prstGeom prst="rect">
            <a:avLst/>
          </a:prstGeom>
          <a:noFill/>
        </p:spPr>
        <p:txBody>
          <a:bodyPr wrap="none" rtlCol="0">
            <a:spAutoFit/>
          </a:bodyPr>
          <a:lstStyle/>
          <a:p>
            <a:r>
              <a:rPr lang="zh-CN" altLang="en-US" sz="4000">
                <a:solidFill>
                  <a:srgbClr val="438264"/>
                </a:solidFill>
                <a:cs typeface="+mn-ea"/>
                <a:sym typeface="+mn-lt"/>
              </a:rPr>
              <a:t>后台</a:t>
            </a:r>
            <a:r>
              <a:rPr lang="zh-CN" altLang="en-US" sz="4000">
                <a:solidFill>
                  <a:srgbClr val="438264"/>
                </a:solidFill>
                <a:cs typeface="+mn-ea"/>
                <a:sym typeface="+mn-lt"/>
              </a:rPr>
              <a:t>管理端</a:t>
            </a:r>
            <a:r>
              <a:rPr lang="en-US" altLang="zh-CN" sz="4000">
                <a:solidFill>
                  <a:srgbClr val="438264"/>
                </a:solidFill>
                <a:cs typeface="+mn-ea"/>
                <a:sym typeface="+mn-lt"/>
              </a:rPr>
              <a:t>-</a:t>
            </a:r>
            <a:r>
              <a:rPr lang="zh-CN" altLang="en-US" sz="4000">
                <a:solidFill>
                  <a:srgbClr val="438264"/>
                </a:solidFill>
                <a:cs typeface="+mn-ea"/>
                <a:sym typeface="+mn-lt"/>
              </a:rPr>
              <a:t>设计思路</a:t>
            </a:r>
            <a:endParaRPr lang="zh-CN" altLang="en-US" sz="4000">
              <a:solidFill>
                <a:srgbClr val="438264"/>
              </a:solidFill>
              <a:cs typeface="+mn-ea"/>
              <a:sym typeface="+mn-lt"/>
            </a:endParaRPr>
          </a:p>
        </p:txBody>
      </p:sp>
      <p:grpSp>
        <p:nvGrpSpPr>
          <p:cNvPr id="7" name="组合 6"/>
          <p:cNvGrpSpPr/>
          <p:nvPr/>
        </p:nvGrpSpPr>
        <p:grpSpPr>
          <a:xfrm>
            <a:off x="7820027" y="1557655"/>
            <a:ext cx="4859020" cy="4563110"/>
            <a:chOff x="12315" y="2453"/>
            <a:chExt cx="7652" cy="7186"/>
          </a:xfrm>
        </p:grpSpPr>
        <p:sp>
          <p:nvSpPr>
            <p:cNvPr id="3" name="流程图: 延期 2"/>
            <p:cNvSpPr/>
            <p:nvPr/>
          </p:nvSpPr>
          <p:spPr>
            <a:xfrm flipH="1">
              <a:off x="12315" y="3145"/>
              <a:ext cx="6978" cy="5555"/>
            </a:xfrm>
            <a:prstGeom prst="flowChartDelay">
              <a:avLst/>
            </a:prstGeom>
            <a:solidFill>
              <a:srgbClr val="438264"/>
            </a:solidFill>
            <a:ln>
              <a:solidFill>
                <a:srgbClr val="438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descr="5d132267d1c7a"/>
            <p:cNvPicPr>
              <a:picLocks noChangeAspect="1"/>
            </p:cNvPicPr>
            <p:nvPr/>
          </p:nvPicPr>
          <p:blipFill>
            <a:blip r:embed="rId1" cstate="screen"/>
            <a:stretch>
              <a:fillRect/>
            </a:stretch>
          </p:blipFill>
          <p:spPr>
            <a:xfrm>
              <a:off x="12781" y="2453"/>
              <a:ext cx="7186" cy="7186"/>
            </a:xfrm>
            <a:prstGeom prst="rect">
              <a:avLst/>
            </a:prstGeom>
          </p:spPr>
        </p:pic>
        <p:sp>
          <p:nvSpPr>
            <p:cNvPr id="5" name="流程图: 延期 4"/>
            <p:cNvSpPr/>
            <p:nvPr/>
          </p:nvSpPr>
          <p:spPr>
            <a:xfrm flipH="1">
              <a:off x="12590" y="3363"/>
              <a:ext cx="6428" cy="5118"/>
            </a:xfrm>
            <a:prstGeom prst="flowChartDelay">
              <a:avLst/>
            </a:prstGeom>
            <a:noFill/>
            <a:ln w="38100">
              <a:solidFill>
                <a:schemeClr val="bg1"/>
              </a:solidFill>
            </a:ln>
            <a:extLst>
              <a:ext uri="{909E8E84-426E-40DD-AFC4-6F175D3DCCD1}">
                <a14:hiddenFill xmlns:a14="http://schemas.microsoft.com/office/drawing/2010/main">
                  <a:solidFill>
                    <a:srgbClr val="43826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p:cNvPicPr>
            <a:picLocks noChangeAspect="1"/>
          </p:cNvPicPr>
          <p:nvPr>
            <p:custDataLst>
              <p:tags r:id="rId2"/>
            </p:custDataLst>
          </p:nvPr>
        </p:nvPicPr>
        <p:blipFill>
          <a:blip r:embed="rId3"/>
          <a:stretch>
            <a:fillRect/>
          </a:stretch>
        </p:blipFill>
        <p:spPr>
          <a:xfrm>
            <a:off x="175895" y="1247140"/>
            <a:ext cx="7285355" cy="5198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675348" y="1"/>
            <a:ext cx="2831123" cy="6857999"/>
          </a:xfrm>
          <a:prstGeom prst="rect">
            <a:avLst/>
          </a:prstGeom>
          <a:solidFill>
            <a:srgbClr val="CBE7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1" cstate="screen"/>
          <a:stretch>
            <a:fillRect/>
          </a:stretch>
        </p:blipFill>
        <p:spPr>
          <a:xfrm>
            <a:off x="8960031" y="2052754"/>
            <a:ext cx="1871660" cy="1871659"/>
          </a:xfrm>
          <a:prstGeom prst="rect">
            <a:avLst/>
          </a:prstGeom>
        </p:spPr>
      </p:pic>
      <p:pic>
        <p:nvPicPr>
          <p:cNvPr id="6" name="图片 5"/>
          <p:cNvPicPr>
            <a:picLocks noChangeAspect="1"/>
          </p:cNvPicPr>
          <p:nvPr/>
        </p:nvPicPr>
        <p:blipFill>
          <a:blip r:embed="rId2" cstate="screen"/>
          <a:stretch>
            <a:fillRect/>
          </a:stretch>
        </p:blipFill>
        <p:spPr>
          <a:xfrm>
            <a:off x="735274" y="4090094"/>
            <a:ext cx="1880145" cy="2725270"/>
          </a:xfrm>
          <a:prstGeom prst="rect">
            <a:avLst/>
          </a:prstGeom>
        </p:spPr>
      </p:pic>
      <p:sp>
        <p:nvSpPr>
          <p:cNvPr id="7" name="文本框 6"/>
          <p:cNvSpPr txBox="1"/>
          <p:nvPr/>
        </p:nvSpPr>
        <p:spPr>
          <a:xfrm>
            <a:off x="2480298" y="608447"/>
            <a:ext cx="1200329" cy="5344155"/>
          </a:xfrm>
          <a:prstGeom prst="rect">
            <a:avLst/>
          </a:prstGeom>
          <a:noFill/>
        </p:spPr>
        <p:txBody>
          <a:bodyPr vert="eaVert" wrap="none" rtlCol="0">
            <a:spAutoFit/>
          </a:bodyPr>
          <a:lstStyle/>
          <a:p>
            <a:r>
              <a:rPr lang="en-US" altLang="zh-CN" sz="6600" dirty="0">
                <a:solidFill>
                  <a:schemeClr val="bg1"/>
                </a:solidFill>
                <a:cs typeface="+mn-ea"/>
                <a:sym typeface="+mn-lt"/>
              </a:rPr>
              <a:t>PART THREE</a:t>
            </a:r>
            <a:endParaRPr lang="en-US" altLang="zh-CN" sz="6600" dirty="0">
              <a:solidFill>
                <a:schemeClr val="bg1"/>
              </a:solidFill>
              <a:cs typeface="+mn-ea"/>
              <a:sym typeface="+mn-lt"/>
            </a:endParaRPr>
          </a:p>
        </p:txBody>
      </p:sp>
      <p:sp>
        <p:nvSpPr>
          <p:cNvPr id="8" name="文本框 7"/>
          <p:cNvSpPr txBox="1"/>
          <p:nvPr/>
        </p:nvSpPr>
        <p:spPr>
          <a:xfrm>
            <a:off x="6205865" y="1306522"/>
            <a:ext cx="3689995" cy="2462213"/>
          </a:xfrm>
          <a:prstGeom prst="rect">
            <a:avLst/>
          </a:prstGeom>
          <a:noFill/>
        </p:spPr>
        <p:txBody>
          <a:bodyPr wrap="square" rtlCol="0">
            <a:spAutoFit/>
          </a:bodyPr>
          <a:lstStyle/>
          <a:p>
            <a:pPr algn="ctr"/>
            <a:r>
              <a:rPr lang="en-US" altLang="zh-CN" sz="15400" b="1" dirty="0">
                <a:solidFill>
                  <a:srgbClr val="CBE7CB"/>
                </a:solidFill>
                <a:cs typeface="+mn-ea"/>
                <a:sym typeface="+mn-lt"/>
              </a:rPr>
              <a:t>03</a:t>
            </a:r>
            <a:endParaRPr lang="en-US" altLang="zh-CN" sz="15400" b="1" dirty="0">
              <a:solidFill>
                <a:srgbClr val="CBE7CB"/>
              </a:solidFill>
              <a:cs typeface="+mn-ea"/>
              <a:sym typeface="+mn-lt"/>
            </a:endParaRPr>
          </a:p>
        </p:txBody>
      </p:sp>
      <p:sp>
        <p:nvSpPr>
          <p:cNvPr id="10" name="文本框 9"/>
          <p:cNvSpPr txBox="1"/>
          <p:nvPr/>
        </p:nvSpPr>
        <p:spPr>
          <a:xfrm>
            <a:off x="5840538" y="3578492"/>
            <a:ext cx="4420655" cy="1198880"/>
          </a:xfrm>
          <a:prstGeom prst="rect">
            <a:avLst/>
          </a:prstGeom>
          <a:noFill/>
        </p:spPr>
        <p:txBody>
          <a:bodyPr wrap="square" rtlCol="0">
            <a:spAutoFit/>
          </a:bodyPr>
          <a:lstStyle/>
          <a:p>
            <a:pPr algn="ctr"/>
            <a:r>
              <a:rPr lang="zh-CN" altLang="en-US" sz="7200" dirty="0">
                <a:solidFill>
                  <a:srgbClr val="438264"/>
                </a:solidFill>
                <a:cs typeface="+mn-ea"/>
                <a:sym typeface="+mn-lt"/>
              </a:rPr>
              <a:t>原型展示</a:t>
            </a:r>
            <a:endParaRPr lang="en-US" altLang="zh-CN" sz="7200" dirty="0">
              <a:solidFill>
                <a:srgbClr val="438264"/>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2740" y="1087755"/>
            <a:ext cx="2230755" cy="658495"/>
          </a:xfrm>
          <a:prstGeom prst="rect">
            <a:avLst/>
          </a:prstGeom>
          <a:noFill/>
        </p:spPr>
        <p:txBody>
          <a:bodyPr wrap="none" rtlCol="0">
            <a:noAutofit/>
          </a:bodyPr>
          <a:lstStyle/>
          <a:p>
            <a:r>
              <a:rPr lang="zh-CN" altLang="en-US" sz="4000">
                <a:solidFill>
                  <a:srgbClr val="438264"/>
                </a:solidFill>
                <a:cs typeface="+mn-ea"/>
                <a:sym typeface="+mn-lt"/>
                <a:hlinkClick r:id="rId1" tooltip="" action="ppaction://hlinkfile"/>
              </a:rPr>
              <a:t>进入界面</a:t>
            </a:r>
            <a:endParaRPr lang="zh-CN" altLang="en-US" sz="4000">
              <a:solidFill>
                <a:srgbClr val="438264"/>
              </a:solidFill>
              <a:cs typeface="+mn-ea"/>
              <a:sym typeface="+mn-lt"/>
            </a:endParaRPr>
          </a:p>
        </p:txBody>
      </p:sp>
      <p:sp>
        <p:nvSpPr>
          <p:cNvPr id="3" name="同心圆 2"/>
          <p:cNvSpPr/>
          <p:nvPr/>
        </p:nvSpPr>
        <p:spPr>
          <a:xfrm>
            <a:off x="423546" y="294640"/>
            <a:ext cx="2096771" cy="2096770"/>
          </a:xfrm>
          <a:prstGeom prst="donut">
            <a:avLst>
              <a:gd name="adj" fmla="val 6381"/>
            </a:avLst>
          </a:prstGeom>
          <a:solidFill>
            <a:srgbClr val="43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6" name="图片 5"/>
          <p:cNvPicPr>
            <a:picLocks noChangeAspect="1"/>
          </p:cNvPicPr>
          <p:nvPr/>
        </p:nvPicPr>
        <p:blipFill>
          <a:blip r:embed="rId2" cstate="screen"/>
          <a:stretch>
            <a:fillRect/>
          </a:stretch>
        </p:blipFill>
        <p:spPr>
          <a:xfrm>
            <a:off x="719456" y="294640"/>
            <a:ext cx="1548131" cy="2244090"/>
          </a:xfrm>
          <a:prstGeom prst="rect">
            <a:avLst/>
          </a:prstGeom>
        </p:spPr>
      </p:pic>
      <p:sp>
        <p:nvSpPr>
          <p:cNvPr id="100" name="文本框 99"/>
          <p:cNvSpPr txBox="1"/>
          <p:nvPr/>
        </p:nvSpPr>
        <p:spPr>
          <a:xfrm>
            <a:off x="719455" y="3202305"/>
            <a:ext cx="6456680" cy="2229485"/>
          </a:xfrm>
          <a:prstGeom prst="rect">
            <a:avLst/>
          </a:prstGeom>
          <a:noFill/>
          <a:ln w="9525">
            <a:noFill/>
          </a:ln>
        </p:spPr>
        <p:txBody>
          <a:bodyPr>
            <a:noAutofit/>
          </a:bodyPr>
          <a:p>
            <a:pPr indent="266700"/>
            <a:r>
              <a:rPr lang="zh-CN" sz="2400" b="0">
                <a:ea typeface="宋体" panose="02010600030101010101" pitchFamily="2" charset="-122"/>
              </a:rPr>
              <a:t>当界面下方进度条加载到</a:t>
            </a:r>
            <a:r>
              <a:rPr lang="en-US" sz="2400" b="0">
                <a:latin typeface="宋体" panose="02010600030101010101" pitchFamily="2" charset="-122"/>
              </a:rPr>
              <a:t>1</a:t>
            </a:r>
            <a:r>
              <a:rPr lang="en-US" sz="2400" b="0">
                <a:latin typeface="宋体" panose="02010600030101010101" pitchFamily="2" charset="-122"/>
                <a:cs typeface="Times New Roman" panose="02020603050405020304" charset="0"/>
              </a:rPr>
              <a:t>00%</a:t>
            </a:r>
            <a:r>
              <a:rPr lang="zh-CN" sz="2400" b="0">
                <a:ea typeface="宋体" panose="02010600030101010101" pitchFamily="2" charset="-122"/>
              </a:rPr>
              <a:t>，用户点击“开始游戏”按钮，即可进入游戏。</a:t>
            </a:r>
            <a:endParaRPr lang="zh-CN" altLang="en-US" sz="2400" b="0">
              <a:ea typeface="宋体" panose="02010600030101010101" pitchFamily="2" charset="-122"/>
            </a:endParaRPr>
          </a:p>
        </p:txBody>
      </p:sp>
      <p:pic>
        <p:nvPicPr>
          <p:cNvPr id="4" name="1680184464875">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8248650" y="294640"/>
            <a:ext cx="2956560" cy="6400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4"/>
                </p:tgtEl>
              </p:cMediaNode>
            </p:video>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3534,&quot;width&quot;:2438.0015748031497}"/>
</p:tagLst>
</file>

<file path=ppt/tags/tag16.xml><?xml version="1.0" encoding="utf-8"?>
<p:tagLst xmlns:p="http://schemas.openxmlformats.org/presentationml/2006/main">
  <p:tag name="KSO_WM_UNIT_PLACING_PICTURE_USER_VIEWPORT" val="{&quot;height&quot;:10776,&quot;width&quot;:23040}"/>
</p:tagLst>
</file>

<file path=ppt/tags/tag17.xml><?xml version="1.0" encoding="utf-8"?>
<p:tagLst xmlns:p="http://schemas.openxmlformats.org/presentationml/2006/main">
  <p:tag name="KSO_WM_UNIT_PLACING_PICTURE_USER_VIEWPORT" val="{&quot;height&quot;:3534,&quot;width&quot;:2438.0015748031497}"/>
</p:tagLst>
</file>

<file path=ppt/tags/tag18.xml><?xml version="1.0" encoding="utf-8"?>
<p:tagLst xmlns:p="http://schemas.openxmlformats.org/presentationml/2006/main">
  <p:tag name="ISPRING_PRESENTATION_TITLE" val="仙人掌"/>
  <p:tag name="KSO_WPP_MARK_KEY" val="df237843-da2e-4b2f-ab7d-cfb2d114ffa3"/>
  <p:tag name="COMMONDATA" val="eyJoZGlkIjoiNjRkNjMyN2MxMDI2ZmJiNzlkOGNhZjhiODBiNWNlNT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2328*5040*0*0"/>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1988*4652*775*775"/>
</p:tagLst>
</file>

<file path=ppt/tags/tag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1904*4628*775*77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3covjh0">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1366</Words>
  <Application>WPS 演示</Application>
  <PresentationFormat>自定义</PresentationFormat>
  <Paragraphs>114</Paragraphs>
  <Slides>23</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宋体</vt:lpstr>
      <vt:lpstr>Wingdings</vt:lpstr>
      <vt:lpstr>Calibri</vt:lpstr>
      <vt:lpstr>微软雅黑</vt:lpstr>
      <vt:lpstr>Times New Roman</vt:lpstr>
      <vt:lpstr>汉仪跳跳体简</vt:lpstr>
      <vt:lpstr>Segoe Print</vt:lpstr>
      <vt:lpstr>Arial Unicode MS</vt:lpstr>
      <vt:lpstr>等线</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仙人掌</dc:title>
  <dc:creator>第一PPT</dc:creator>
  <cp:keywords>www.1ppt.com</cp:keywords>
  <dc:description>www.1ppt.com</dc:description>
  <cp:lastModifiedBy>。</cp:lastModifiedBy>
  <cp:revision>41</cp:revision>
  <dcterms:created xsi:type="dcterms:W3CDTF">2019-06-26T08:38:00Z</dcterms:created>
  <dcterms:modified xsi:type="dcterms:W3CDTF">2023-03-31T09:16:30Z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E2925D71F25849D79C3FFB4B7BFEF77C</vt:lpwstr>
  </property>
</Properties>
</file>